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6" r:id="rId1"/>
  </p:sldMasterIdLst>
  <p:notesMasterIdLst>
    <p:notesMasterId r:id="rId10"/>
  </p:notesMasterIdLst>
  <p:sldIdLst>
    <p:sldId id="256" r:id="rId2"/>
    <p:sldId id="263" r:id="rId3"/>
    <p:sldId id="257" r:id="rId4"/>
    <p:sldId id="258" r:id="rId5"/>
    <p:sldId id="259" r:id="rId6"/>
    <p:sldId id="260" r:id="rId7"/>
    <p:sldId id="262"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72202" autoAdjust="0"/>
  </p:normalViewPr>
  <p:slideViewPr>
    <p:cSldViewPr snapToGrid="0">
      <p:cViewPr varScale="1">
        <p:scale>
          <a:sx n="76" d="100"/>
          <a:sy n="76" d="100"/>
        </p:scale>
        <p:origin x="12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25308-A0A0-4358-8854-0B4EC9466186}" type="datetimeFigureOut">
              <a:rPr lang="en-US" smtClean="0"/>
              <a:t>15-Sep-15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6E91A-C7D0-48C5-AFC2-90BD8879AB04}" type="slidenum">
              <a:rPr lang="en-US" smtClean="0"/>
              <a:t>‹#›</a:t>
            </a:fld>
            <a:endParaRPr lang="en-US"/>
          </a:p>
        </p:txBody>
      </p:sp>
    </p:spTree>
    <p:extLst>
      <p:ext uri="{BB962C8B-B14F-4D97-AF65-F5344CB8AC3E}">
        <p14:creationId xmlns:p14="http://schemas.microsoft.com/office/powerpoint/2010/main" val="366491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16E91A-C7D0-48C5-AFC2-90BD8879AB04}" type="slidenum">
              <a:rPr lang="en-US" smtClean="0"/>
              <a:t>1</a:t>
            </a:fld>
            <a:endParaRPr lang="en-US"/>
          </a:p>
        </p:txBody>
      </p:sp>
    </p:spTree>
    <p:extLst>
      <p:ext uri="{BB962C8B-B14F-4D97-AF65-F5344CB8AC3E}">
        <p14:creationId xmlns:p14="http://schemas.microsoft.com/office/powerpoint/2010/main" val="287818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בולט 1 – אפיון הבקר ומדידת היכולות שלו מבחינת</a:t>
            </a:r>
            <a:r>
              <a:rPr lang="he-IL" baseline="0" dirty="0" smtClean="0"/>
              <a:t> קצב מדידת האותות וקצב הוצאת האותות.</a:t>
            </a:r>
          </a:p>
          <a:p>
            <a:pPr algn="r" rtl="1"/>
            <a:r>
              <a:rPr lang="he-IL" baseline="0" dirty="0" smtClean="0"/>
              <a:t>בולט 2 –בניית תוכנה (</a:t>
            </a:r>
            <a:r>
              <a:rPr lang="en-US" baseline="0" dirty="0" smtClean="0"/>
              <a:t>GUI</a:t>
            </a:r>
            <a:r>
              <a:rPr lang="he-IL" baseline="0" dirty="0" smtClean="0"/>
              <a:t>) שתאפשר למשתמש לערוך קוד, לקמפל ולהוריד אותו לבקר ולהריץ אותו, לבצע סימולציות או מדידות ולקבל פלט בחזרה למחשב ולהציג אותו בצורה גרפית. כל זאת בצורה פשוטה וללא צורך בידע עמוק בתכנות.</a:t>
            </a:r>
          </a:p>
          <a:p>
            <a:endParaRPr lang="en-US" dirty="0"/>
          </a:p>
        </p:txBody>
      </p:sp>
      <p:sp>
        <p:nvSpPr>
          <p:cNvPr id="4" name="Slide Number Placeholder 3"/>
          <p:cNvSpPr>
            <a:spLocks noGrp="1"/>
          </p:cNvSpPr>
          <p:nvPr>
            <p:ph type="sldNum" sz="quarter" idx="10"/>
          </p:nvPr>
        </p:nvSpPr>
        <p:spPr/>
        <p:txBody>
          <a:bodyPr/>
          <a:lstStyle/>
          <a:p>
            <a:fld id="{3D16E91A-C7D0-48C5-AFC2-90BD8879AB04}" type="slidenum">
              <a:rPr lang="en-US" smtClean="0"/>
              <a:t>3</a:t>
            </a:fld>
            <a:endParaRPr lang="en-US"/>
          </a:p>
        </p:txBody>
      </p:sp>
    </p:spTree>
    <p:extLst>
      <p:ext uri="{BB962C8B-B14F-4D97-AF65-F5344CB8AC3E}">
        <p14:creationId xmlns:p14="http://schemas.microsoft.com/office/powerpoint/2010/main" val="2686652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בולט</a:t>
            </a:r>
            <a:r>
              <a:rPr lang="he-IL" baseline="0" dirty="0" smtClean="0"/>
              <a:t> 1 – בקר מחברת אינטל, מעבד של אינטל שמתאפיין בצריכת חשמל נמוכה. זכרון העבודה נועד לשמירת הקוד (או הסקצ') על הבקר.</a:t>
            </a:r>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בולט 2 – אפשר לשמור על הכרטיס מערכת הפעלה מוקטנת מסוג לינוקס, שהופכת את בקר למחשב קצה. המאפשרת תכנות ושמירה של מידע ונתונים על הבקר. ניתן באמצעותה לשלוט בצורה מאוד חזקה על הרבה תכונות של הבקר – ניתוב כניסות ואותות, שינוי של מאפייני הכניסות. בין השאר תומך בשפות כמו </a:t>
            </a:r>
            <a:r>
              <a:rPr lang="en-US" baseline="0" dirty="0" smtClean="0"/>
              <a:t>C</a:t>
            </a:r>
            <a:r>
              <a:rPr lang="he-IL" baseline="0" dirty="0" smtClean="0"/>
              <a:t> </a:t>
            </a:r>
            <a:r>
              <a:rPr lang="en-US" baseline="0" dirty="0" smtClean="0"/>
              <a:t>C</a:t>
            </a:r>
            <a:r>
              <a:rPr lang="he-IL" baseline="0" dirty="0" smtClean="0"/>
              <a:t>++ פייתון </a:t>
            </a:r>
            <a:r>
              <a:rPr lang="en-US" baseline="0" dirty="0" err="1" smtClean="0"/>
              <a:t>javascript</a:t>
            </a:r>
            <a:r>
              <a:rPr lang="he-IL" baseline="0" dirty="0" smtClean="0"/>
              <a:t>.</a:t>
            </a:r>
          </a:p>
          <a:p>
            <a:pPr algn="r" rtl="1"/>
            <a:endParaRPr lang="he-IL" dirty="0" smtClean="0"/>
          </a:p>
          <a:p>
            <a:pPr algn="r" rtl="1"/>
            <a:r>
              <a:rPr lang="he-IL" dirty="0" smtClean="0"/>
              <a:t>בולט 3</a:t>
            </a:r>
            <a:r>
              <a:rPr lang="he-IL" baseline="0" dirty="0" smtClean="0"/>
              <a:t> – יכולים לשמש ככניסה ויציאה של הבקר. תכונת – </a:t>
            </a:r>
            <a:r>
              <a:rPr lang="en-US" baseline="0" dirty="0" smtClean="0"/>
              <a:t>PWM</a:t>
            </a:r>
            <a:r>
              <a:rPr lang="he-IL" baseline="0" dirty="0" smtClean="0"/>
              <a:t> – מאפשר שליטה על מנועים ו</a:t>
            </a:r>
            <a:r>
              <a:rPr lang="en-US" baseline="0" dirty="0" smtClean="0"/>
              <a:t>servo.</a:t>
            </a:r>
            <a:r>
              <a:rPr lang="he-IL" baseline="0" dirty="0" smtClean="0"/>
              <a:t> .</a:t>
            </a:r>
          </a:p>
          <a:p>
            <a:pPr algn="r" rtl="1"/>
            <a:r>
              <a:rPr lang="he-IL" baseline="0" dirty="0" smtClean="0"/>
              <a:t>בולט 4 – הממיר בעל רזולוציה של 12 ביט (4096 ערכים) מודד מ – 0 עד 5 וולט (מבדיל </a:t>
            </a:r>
            <a:r>
              <a:rPr lang="en-US" baseline="0" dirty="0" smtClean="0"/>
              <a:t>1.2 mV</a:t>
            </a:r>
            <a:r>
              <a:rPr lang="he-IL" baseline="0" dirty="0" smtClean="0"/>
              <a:t>)</a:t>
            </a:r>
          </a:p>
          <a:p>
            <a:pPr algn="r" rtl="1"/>
            <a:r>
              <a:rPr lang="he-IL" baseline="0" dirty="0" smtClean="0"/>
              <a:t>עבור הכניסות ניתן להגדיר מתח עבודה מקס' </a:t>
            </a:r>
            <a:r>
              <a:rPr lang="he-IL" baseline="0" dirty="0" smtClean="0"/>
              <a:t>של 5 </a:t>
            </a:r>
            <a:r>
              <a:rPr lang="he-IL" baseline="0" dirty="0" smtClean="0"/>
              <a:t>וולט.</a:t>
            </a:r>
          </a:p>
          <a:p>
            <a:pPr algn="r" rtl="1"/>
            <a:r>
              <a:rPr lang="he-IL" dirty="0" smtClean="0"/>
              <a:t>בולט</a:t>
            </a:r>
            <a:r>
              <a:rPr lang="he-IL" baseline="0" dirty="0" smtClean="0"/>
              <a:t> 5 – לבקר מס' ממשקים סריאליים דרכם יכול להתחבר למחשב, כמו </a:t>
            </a:r>
            <a:r>
              <a:rPr lang="en-US" baseline="0" dirty="0" smtClean="0"/>
              <a:t>USB</a:t>
            </a:r>
            <a:r>
              <a:rPr lang="he-IL" baseline="0" dirty="0" smtClean="0"/>
              <a:t> או שקע </a:t>
            </a:r>
            <a:r>
              <a:rPr lang="en-US" baseline="0" dirty="0" smtClean="0"/>
              <a:t>UART</a:t>
            </a:r>
            <a:r>
              <a:rPr lang="he-IL" baseline="0" dirty="0" smtClean="0"/>
              <a:t> . בנוסף יכול להתחבר לרשת אינטרנט דרך שקע ה </a:t>
            </a:r>
            <a:r>
              <a:rPr lang="en-US" baseline="0" dirty="0" smtClean="0"/>
              <a:t>ETHERNET</a:t>
            </a:r>
            <a:r>
              <a:rPr lang="he-IL" baseline="0" dirty="0" smtClean="0"/>
              <a:t> או באמצעות חיבור כרטיס </a:t>
            </a:r>
            <a:r>
              <a:rPr lang="en-US" baseline="0" dirty="0" smtClean="0"/>
              <a:t>WIFI</a:t>
            </a:r>
            <a:r>
              <a:rPr lang="he-IL" baseline="0" dirty="0" smtClean="0"/>
              <a:t> חיצוני לחריץ ה </a:t>
            </a:r>
            <a:r>
              <a:rPr lang="en-US" baseline="0" dirty="0" smtClean="0"/>
              <a:t>PCIe</a:t>
            </a:r>
            <a:r>
              <a:rPr lang="he-IL" baseline="0" dirty="0" smtClean="0"/>
              <a:t> שבצד התחתון של הבקר.</a:t>
            </a:r>
            <a:endParaRPr lang="he-IL" dirty="0" smtClean="0"/>
          </a:p>
          <a:p>
            <a:pPr algn="r" rtl="1"/>
            <a:endParaRPr lang="he-IL" dirty="0" smtClean="0"/>
          </a:p>
          <a:p>
            <a:pPr algn="r" rtl="1"/>
            <a:r>
              <a:rPr lang="he-IL" dirty="0" smtClean="0"/>
              <a:t>הערה: שיטת הפעולה עיקרית</a:t>
            </a:r>
            <a:r>
              <a:rPr lang="he-IL" baseline="0" dirty="0" smtClean="0"/>
              <a:t> ופשוטה עם הבקר היא באמצעות </a:t>
            </a:r>
            <a:r>
              <a:rPr lang="he-IL" dirty="0" smtClean="0"/>
              <a:t>תוכנת</a:t>
            </a:r>
            <a:r>
              <a:rPr lang="he-IL" baseline="0" dirty="0" smtClean="0"/>
              <a:t> </a:t>
            </a:r>
            <a:r>
              <a:rPr lang="en-US" baseline="0" dirty="0" smtClean="0"/>
              <a:t>Arduino IDE</a:t>
            </a:r>
            <a:r>
              <a:rPr lang="he-IL" baseline="0" dirty="0" smtClean="0"/>
              <a:t> – שהיא פלטפורמה לתכנות שמאפשרת כתיבת קוד בצורה מופשטת וקלה ללא כל מסגרת של קוד כמו ש </a:t>
            </a:r>
            <a:r>
              <a:rPr lang="en-US" baseline="0" dirty="0" smtClean="0"/>
              <a:t>C</a:t>
            </a:r>
            <a:r>
              <a:rPr lang="he-IL" baseline="0" dirty="0" smtClean="0"/>
              <a:t>++ דורש. לאחר שהקוד נכתב ה</a:t>
            </a:r>
            <a:r>
              <a:rPr lang="en-US" baseline="0" dirty="0" smtClean="0"/>
              <a:t>IDE</a:t>
            </a:r>
            <a:r>
              <a:rPr lang="he-IL" baseline="0" dirty="0" smtClean="0"/>
              <a:t> מוסיף את המסגרת הדרושה והופך אותו לקוד מקור מלא ב </a:t>
            </a:r>
            <a:r>
              <a:rPr lang="en-US" baseline="0" dirty="0" smtClean="0"/>
              <a:t>C</a:t>
            </a:r>
            <a:r>
              <a:rPr lang="he-IL" baseline="0" dirty="0" smtClean="0"/>
              <a:t>++, מקפמל אותו ומוריד אותו לבקר ומריץ אותו.</a:t>
            </a:r>
            <a:r>
              <a:rPr lang="en-US" baseline="0" dirty="0" smtClean="0"/>
              <a:t> </a:t>
            </a:r>
            <a:r>
              <a:rPr lang="he-IL" baseline="0" dirty="0" smtClean="0"/>
              <a:t> להסביר על צורת הסקצ'</a:t>
            </a:r>
            <a:endParaRPr lang="en-US" dirty="0"/>
          </a:p>
        </p:txBody>
      </p:sp>
      <p:sp>
        <p:nvSpPr>
          <p:cNvPr id="4" name="Slide Number Placeholder 3"/>
          <p:cNvSpPr>
            <a:spLocks noGrp="1"/>
          </p:cNvSpPr>
          <p:nvPr>
            <p:ph type="sldNum" sz="quarter" idx="10"/>
          </p:nvPr>
        </p:nvSpPr>
        <p:spPr/>
        <p:txBody>
          <a:bodyPr/>
          <a:lstStyle/>
          <a:p>
            <a:fld id="{3D16E91A-C7D0-48C5-AFC2-90BD8879AB04}" type="slidenum">
              <a:rPr lang="en-US" smtClean="0"/>
              <a:t>4</a:t>
            </a:fld>
            <a:endParaRPr lang="en-US"/>
          </a:p>
        </p:txBody>
      </p:sp>
    </p:spTree>
    <p:extLst>
      <p:ext uri="{BB962C8B-B14F-4D97-AF65-F5344CB8AC3E}">
        <p14:creationId xmlns:p14="http://schemas.microsoft.com/office/powerpoint/2010/main" val="3589906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בולט</a:t>
            </a:r>
            <a:r>
              <a:rPr lang="he-IL" baseline="0" dirty="0" smtClean="0"/>
              <a:t> 1 – 230 הרץ, 460 קילוהרץ, 670</a:t>
            </a:r>
            <a:r>
              <a:rPr lang="en-US" baseline="0" dirty="0" smtClean="0"/>
              <a:t> </a:t>
            </a:r>
            <a:r>
              <a:rPr lang="he-IL" baseline="0" dirty="0" smtClean="0"/>
              <a:t> קילוהרץ, 2.9 מגההרץ.</a:t>
            </a:r>
          </a:p>
          <a:p>
            <a:pPr algn="r" rtl="1"/>
            <a:endParaRPr lang="he-IL" baseline="0" dirty="0" smtClean="0"/>
          </a:p>
          <a:p>
            <a:pPr algn="r" rtl="1"/>
            <a:r>
              <a:rPr lang="he-IL" baseline="0" dirty="0" smtClean="0"/>
              <a:t>שימושים לבקר:</a:t>
            </a:r>
          </a:p>
          <a:p>
            <a:pPr algn="r" rtl="1"/>
            <a:r>
              <a:rPr lang="he-IL" baseline="0" dirty="0" smtClean="0"/>
              <a:t>יכול לדמות איזשהו תא עצב (ע"י הורדת קוד של מודל של תא עצב על הבקר) כאשר הפינים האנלוגיים והדיגיטליים מהווים החיבורים שלו לסביבה ומהם מקבל גירויים ומוציא גירוים וכך לראות איך מתנהג בהשפעת גירויים מסוימים. אפשר לקחת שני בקרים ולדמות אותם כשני תאי עצב או קבוצות עצבים ולבדוק את אופן התקשורת בינהם.</a:t>
            </a:r>
          </a:p>
          <a:p>
            <a:pPr algn="r" rtl="1"/>
            <a:endParaRPr lang="he-IL" baseline="0" dirty="0" smtClean="0"/>
          </a:p>
          <a:p>
            <a:pPr algn="r" rtl="1"/>
            <a:r>
              <a:rPr lang="he-IL" baseline="0" dirty="0" smtClean="0"/>
              <a:t>אפשר להשתמש בבקר כמוניטור ולקלוט אותות אנלוגיים ולראות אותם בצורה גרפית, ואפשר כמובן גם לעבד אותם לפני שהם מוצגים.</a:t>
            </a:r>
          </a:p>
          <a:p>
            <a:pPr algn="r" rtl="1"/>
            <a:r>
              <a:rPr lang="he-IL" baseline="0" smtClean="0"/>
              <a:t>אפשר להשתמש בו להפעלת מנועים וסרוואים במערכת מסוימת בהתאם למצב בו היא נמצאת.</a:t>
            </a:r>
            <a:endParaRPr lang="en-US" dirty="0"/>
          </a:p>
        </p:txBody>
      </p:sp>
      <p:sp>
        <p:nvSpPr>
          <p:cNvPr id="4" name="Slide Number Placeholder 3"/>
          <p:cNvSpPr>
            <a:spLocks noGrp="1"/>
          </p:cNvSpPr>
          <p:nvPr>
            <p:ph type="sldNum" sz="quarter" idx="10"/>
          </p:nvPr>
        </p:nvSpPr>
        <p:spPr/>
        <p:txBody>
          <a:bodyPr/>
          <a:lstStyle/>
          <a:p>
            <a:fld id="{3D16E91A-C7D0-48C5-AFC2-90BD8879AB04}" type="slidenum">
              <a:rPr lang="en-US" smtClean="0"/>
              <a:t>5</a:t>
            </a:fld>
            <a:endParaRPr lang="en-US"/>
          </a:p>
        </p:txBody>
      </p:sp>
    </p:spTree>
    <p:extLst>
      <p:ext uri="{BB962C8B-B14F-4D97-AF65-F5344CB8AC3E}">
        <p14:creationId xmlns:p14="http://schemas.microsoft.com/office/powerpoint/2010/main" val="9594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בולט 1 – שפ</a:t>
            </a:r>
            <a:r>
              <a:rPr lang="he-IL" baseline="0" dirty="0" smtClean="0"/>
              <a:t>ה עילית מונחית-עצמים שמתבססת על מנוע וירטואלי שבלתי תלוי במערכת וה </a:t>
            </a:r>
            <a:r>
              <a:rPr lang="en-US" baseline="0" dirty="0" smtClean="0"/>
              <a:t>hardware</a:t>
            </a:r>
            <a:r>
              <a:rPr lang="he-IL" baseline="0" dirty="0" smtClean="0"/>
              <a:t> עליהם הקוד רץ.</a:t>
            </a:r>
          </a:p>
          <a:p>
            <a:pPr algn="r" rtl="1"/>
            <a:endParaRPr lang="he-IL" baseline="0" dirty="0" smtClean="0"/>
          </a:p>
          <a:p>
            <a:pPr algn="r" rtl="1"/>
            <a:r>
              <a:rPr lang="he-IL" baseline="0" dirty="0" smtClean="0"/>
              <a:t>בולט 2 – התוכנה מאפשרת הצגה ועריכה של הקוד של המשתמש, ובלחיצת כפתור, קמפול הקוד והורדה שלו לבקר </a:t>
            </a:r>
            <a:r>
              <a:rPr lang="he-IL" baseline="0" dirty="0" smtClean="0"/>
              <a:t>והרצתו, וגם תקשורת עם הבקר שמאפשרת את בולט 3 ו 4. כדי שהתקשורת תהיה תקינה, הקוד צריך להיות בתבנית מסוימת שתנהל את התקשורת עם התוכנה. שתי תבניות מופיעות בתוכנה. </a:t>
            </a:r>
            <a:endParaRPr lang="he-IL" baseline="0" dirty="0" smtClean="0"/>
          </a:p>
          <a:p>
            <a:pPr algn="r" rtl="1"/>
            <a:endParaRPr lang="he-IL" baseline="0" dirty="0" smtClean="0"/>
          </a:p>
          <a:p>
            <a:pPr algn="r" rtl="1"/>
            <a:r>
              <a:rPr lang="he-IL" baseline="0" dirty="0" smtClean="0"/>
              <a:t>בולט 3 – תוך כדי ריצת הקוד, התוכנה מאפשרת למשתמש עדכון ושינוי ערכים של פרמטרים שנמצאים בקוד. (מונע את הצורך לקמפל כל פעם מחדש כדי לשנות ערך של משתנה).</a:t>
            </a:r>
          </a:p>
          <a:p>
            <a:pPr algn="r" rtl="1"/>
            <a:endParaRPr lang="he-IL" baseline="0" dirty="0" smtClean="0"/>
          </a:p>
          <a:p>
            <a:pPr algn="r" rtl="1"/>
            <a:endParaRPr lang="he-IL" baseline="0" dirty="0" smtClean="0"/>
          </a:p>
          <a:p>
            <a:pPr algn="r" rtl="1"/>
            <a:r>
              <a:rPr lang="he-IL" baseline="0" dirty="0" smtClean="0"/>
              <a:t>בולט 4 – לאחר שהקוד רץ הבקר שולח את הפלט שלו למחשב, שמציג את זה על גרף עם מס' תתי גרפים.</a:t>
            </a:r>
            <a:endParaRPr lang="he-IL" dirty="0" smtClean="0"/>
          </a:p>
          <a:p>
            <a:pPr algn="r" rtl="1"/>
            <a:endParaRPr lang="he-IL" dirty="0" smtClean="0"/>
          </a:p>
          <a:p>
            <a:pPr algn="r" rtl="1"/>
            <a:endParaRPr lang="he-IL" dirty="0" smtClean="0"/>
          </a:p>
          <a:p>
            <a:pPr algn="r" rtl="1"/>
            <a:r>
              <a:rPr lang="he-IL" dirty="0" smtClean="0"/>
              <a:t>בולט 5 – לשונית</a:t>
            </a:r>
            <a:r>
              <a:rPr lang="he-IL" baseline="0" dirty="0" smtClean="0"/>
              <a:t> סימולציה -  הבקר מתנהג כסימולטור (ללא אותות חיצוניים) תבנית הקוד מכילה כמו טריגר שניתן לשלב בקוד, וניתן לשלוט על צורתו ותכונותיו דרך התוכנה. ניתן לשלוט גם על סט פרמרטרים שניתן להשתמש בהם בקוד.</a:t>
            </a:r>
          </a:p>
          <a:p>
            <a:pPr algn="r" rtl="1"/>
            <a:r>
              <a:rPr lang="he-IL" baseline="0" dirty="0" smtClean="0"/>
              <a:t>לשונית מדידות – מצב בו הבקר מתקשר עם אותות חיצוניים (דיגיטליים או אנלוגיים) אין טריגר אך עדיין יש מערך פרמטרים שניתן לשלוט עליהם מהתוכנה תוך כדי ריצת הקוד.</a:t>
            </a:r>
          </a:p>
          <a:p>
            <a:pPr algn="r" rtl="1"/>
            <a:r>
              <a:rPr lang="he-IL" baseline="0" dirty="0" smtClean="0"/>
              <a:t>לשונית המוניטור – מציגה את המדידות של הכניסות האנלוגיות של הבקר, בהתאם לבחירת המשתמש.</a:t>
            </a:r>
            <a:endParaRPr lang="he-IL" dirty="0" smtClean="0"/>
          </a:p>
          <a:p>
            <a:pPr algn="r" rtl="1"/>
            <a:endParaRPr lang="he-IL"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baseline="0" dirty="0" smtClean="0"/>
              <a:t>בולט 6 -  שמירת קוד בבסיס המידע (</a:t>
            </a:r>
            <a:r>
              <a:rPr lang="en-US" baseline="0" dirty="0" smtClean="0"/>
              <a:t>database</a:t>
            </a:r>
            <a:r>
              <a:rPr lang="he-IL" baseline="0" dirty="0" smtClean="0"/>
              <a:t>) של התוכנה שחוסכת כל פעם חיפוש של הקוד במחשב.</a:t>
            </a:r>
          </a:p>
          <a:p>
            <a:pPr algn="r" rtl="1"/>
            <a:endParaRPr lang="he-IL" dirty="0" smtClean="0"/>
          </a:p>
          <a:p>
            <a:pPr algn="r" rtl="1"/>
            <a:endParaRPr lang="he-IL" dirty="0" smtClean="0"/>
          </a:p>
          <a:p>
            <a:pPr algn="r" rtl="1"/>
            <a:r>
              <a:rPr lang="he-IL" dirty="0" smtClean="0"/>
              <a:t>בולט</a:t>
            </a:r>
            <a:r>
              <a:rPr lang="he-IL" baseline="0" dirty="0" smtClean="0"/>
              <a:t> 7 – התבנית אחראית על התקשורת בין המחשב לבקר דרך ה </a:t>
            </a:r>
            <a:r>
              <a:rPr lang="en-US" baseline="0" dirty="0" smtClean="0"/>
              <a:t>ETHERNET</a:t>
            </a:r>
            <a:r>
              <a:rPr lang="he-IL" baseline="0" dirty="0" smtClean="0"/>
              <a:t>. התבנית מאפשרת שליחת משתני פלט למחשב ועדכון פרמטרים (וטריגר בסימולציה) בבקר תוך כדי ריצת הקוד.</a:t>
            </a:r>
            <a:endParaRPr lang="en-US" dirty="0"/>
          </a:p>
        </p:txBody>
      </p:sp>
      <p:sp>
        <p:nvSpPr>
          <p:cNvPr id="4" name="Slide Number Placeholder 3"/>
          <p:cNvSpPr>
            <a:spLocks noGrp="1"/>
          </p:cNvSpPr>
          <p:nvPr>
            <p:ph type="sldNum" sz="quarter" idx="10"/>
          </p:nvPr>
        </p:nvSpPr>
        <p:spPr/>
        <p:txBody>
          <a:bodyPr/>
          <a:lstStyle/>
          <a:p>
            <a:fld id="{3D16E91A-C7D0-48C5-AFC2-90BD8879AB04}" type="slidenum">
              <a:rPr lang="en-US" smtClean="0"/>
              <a:t>6</a:t>
            </a:fld>
            <a:endParaRPr lang="en-US"/>
          </a:p>
        </p:txBody>
      </p:sp>
    </p:spTree>
    <p:extLst>
      <p:ext uri="{BB962C8B-B14F-4D97-AF65-F5344CB8AC3E}">
        <p14:creationId xmlns:p14="http://schemas.microsoft.com/office/powerpoint/2010/main" val="108464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תוכנה</a:t>
            </a:r>
            <a:r>
              <a:rPr lang="he-IL" baseline="0" dirty="0" smtClean="0"/>
              <a:t> קטנה יותר שמכינה את התשתית לתוכנה הראשית, מבקשת מהמשתמש לציין מס' דברים: מיקום של התוכנה הראשית, מיקום של ה </a:t>
            </a:r>
            <a:r>
              <a:rPr lang="en-US" baseline="0" dirty="0" smtClean="0"/>
              <a:t>IDE </a:t>
            </a:r>
            <a:r>
              <a:rPr lang="he-IL" baseline="0" dirty="0" smtClean="0"/>
              <a:t>, שקע החיבור של הבקר למחשב, סוג הבקר (במקרה הזה רק גלילאו אך עם תמיכה לבקרים נוספים), כתובת ה</a:t>
            </a:r>
            <a:r>
              <a:rPr lang="en-US" baseline="0" dirty="0" smtClean="0"/>
              <a:t>IP</a:t>
            </a:r>
            <a:r>
              <a:rPr lang="he-IL" baseline="0" dirty="0" smtClean="0"/>
              <a:t> והרשת אליה הבקר מחובר.</a:t>
            </a:r>
          </a:p>
          <a:p>
            <a:pPr algn="r" rtl="1"/>
            <a:endParaRPr lang="he-IL" baseline="0" dirty="0" smtClean="0"/>
          </a:p>
          <a:p>
            <a:pPr algn="r" rtl="1"/>
            <a:r>
              <a:rPr lang="he-IL" baseline="0" dirty="0" smtClean="0"/>
              <a:t>אחרי </a:t>
            </a:r>
            <a:r>
              <a:rPr lang="en-US" baseline="0" dirty="0" smtClean="0"/>
              <a:t>OK</a:t>
            </a:r>
            <a:r>
              <a:rPr lang="he-IL" baseline="0" dirty="0" smtClean="0"/>
              <a:t> התוכנה שומרת קובץ העדפות שבו תשמתש התוכנה הראשית, מפעילה את ממשק ה</a:t>
            </a:r>
            <a:r>
              <a:rPr lang="en-US" baseline="0" dirty="0" smtClean="0"/>
              <a:t>ETHERNET</a:t>
            </a:r>
            <a:r>
              <a:rPr lang="he-IL" baseline="0" dirty="0" smtClean="0"/>
              <a:t> על הבקר, ומורידה את הקוד האחראי על המוניטור, כך שבהפעלת המוניטור של התוכנה הראשית, אין צורך לקמפל ולהוריד קובץ לבקר, אלא רק להריץ את מה שכבר נמצא עליו.</a:t>
            </a:r>
            <a:endParaRPr lang="he-IL" dirty="0" smtClean="0"/>
          </a:p>
          <a:p>
            <a:pPr algn="r" rtl="1"/>
            <a:endParaRPr lang="he-IL" dirty="0" smtClean="0"/>
          </a:p>
          <a:p>
            <a:pPr algn="r" rtl="1"/>
            <a:endParaRPr lang="he-IL" dirty="0" smtClean="0"/>
          </a:p>
          <a:p>
            <a:pPr algn="r" rtl="1"/>
            <a:r>
              <a:rPr lang="he-IL" dirty="0" smtClean="0"/>
              <a:t>אלה היו שתי התוכנות</a:t>
            </a:r>
            <a:r>
              <a:rPr lang="he-IL" baseline="0" dirty="0" smtClean="0"/>
              <a:t> שנבנו במהלך הפרויקט. נלמדו דברים נוספים כמו דרכי החיבור לבקר, הפעלת ממשקים בבקר, והורדת קבצים לבקר.</a:t>
            </a:r>
            <a:endParaRPr lang="en-US" dirty="0"/>
          </a:p>
        </p:txBody>
      </p:sp>
      <p:sp>
        <p:nvSpPr>
          <p:cNvPr id="4" name="Slide Number Placeholder 3"/>
          <p:cNvSpPr>
            <a:spLocks noGrp="1"/>
          </p:cNvSpPr>
          <p:nvPr>
            <p:ph type="sldNum" sz="quarter" idx="10"/>
          </p:nvPr>
        </p:nvSpPr>
        <p:spPr/>
        <p:txBody>
          <a:bodyPr/>
          <a:lstStyle/>
          <a:p>
            <a:fld id="{3D16E91A-C7D0-48C5-AFC2-90BD8879AB04}" type="slidenum">
              <a:rPr lang="en-US" smtClean="0"/>
              <a:t>7</a:t>
            </a:fld>
            <a:endParaRPr lang="en-US"/>
          </a:p>
        </p:txBody>
      </p:sp>
    </p:spTree>
    <p:extLst>
      <p:ext uri="{BB962C8B-B14F-4D97-AF65-F5344CB8AC3E}">
        <p14:creationId xmlns:p14="http://schemas.microsoft.com/office/powerpoint/2010/main" val="124167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בולט 1 –</a:t>
            </a:r>
            <a:r>
              <a:rPr lang="he-IL" baseline="0" dirty="0" smtClean="0"/>
              <a:t> קיבלתי את הבקר, אפיינתי אותו ומדדתי את הביצועים שלו מבחינת קצבים של הוצאת אותות ומדידת אותות</a:t>
            </a:r>
            <a:endParaRPr lang="he-IL" dirty="0" smtClean="0"/>
          </a:p>
          <a:p>
            <a:pPr algn="r" rtl="1"/>
            <a:endParaRPr lang="he-IL" dirty="0" smtClean="0"/>
          </a:p>
          <a:p>
            <a:pPr algn="r" rtl="1"/>
            <a:r>
              <a:rPr lang="he-IL" dirty="0" smtClean="0"/>
              <a:t>בולט 2 – לאחר</a:t>
            </a:r>
            <a:r>
              <a:rPr lang="he-IL" baseline="0" dirty="0" smtClean="0"/>
              <a:t> המדידות הגעתי למסקנה שהבקר מתאים לעבודה עם מערכות ואותות אנלוגיים בסקאלות זמן של יותר ממילישניה</a:t>
            </a:r>
          </a:p>
          <a:p>
            <a:pPr algn="r" rtl="1"/>
            <a:endParaRPr lang="he-IL" baseline="0" dirty="0" smtClean="0"/>
          </a:p>
          <a:p>
            <a:pPr algn="r" rtl="1"/>
            <a:r>
              <a:rPr lang="he-IL" baseline="0" dirty="0" smtClean="0"/>
              <a:t>בולט 3 – בניתי ממשק משתמש שמאפשר שימוש פשוט בבקר, ללא צורך בידע מעמיק בתכנות. התוכנה מאפשר הרצת קודים על הבקר במס' מצבים והצגת הפלט בצורה גרפית.</a:t>
            </a:r>
          </a:p>
          <a:p>
            <a:pPr algn="r" rtl="1"/>
            <a:endParaRPr lang="he-IL" baseline="0"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he-IL" dirty="0" smtClean="0">
                <a:solidFill>
                  <a:srgbClr val="FF0000"/>
                </a:solidFill>
              </a:rPr>
              <a:t>סיימתי</a:t>
            </a:r>
            <a:r>
              <a:rPr lang="he-IL" baseline="0" dirty="0" smtClean="0">
                <a:solidFill>
                  <a:srgbClr val="FF0000"/>
                </a:solidFill>
              </a:rPr>
              <a:t> ורק אציין שמאוד נהניתי לעשות את הפרויקט והעבודה במהלכו הייתה מאוד מעניינית ומאתגרת.</a:t>
            </a:r>
            <a:endParaRPr lang="he-IL" dirty="0" smtClean="0">
              <a:solidFill>
                <a:srgbClr val="FF0000"/>
              </a:solidFill>
            </a:endParaRPr>
          </a:p>
          <a:p>
            <a:pPr algn="r" rtl="1"/>
            <a:endParaRPr lang="en-US" baseline="0" dirty="0" smtClean="0"/>
          </a:p>
          <a:p>
            <a:pPr algn="r" rtl="1"/>
            <a:endParaRPr lang="en-US" baseline="0" dirty="0" smtClean="0"/>
          </a:p>
          <a:p>
            <a:pPr algn="r" rtl="1"/>
            <a:r>
              <a:rPr lang="he-IL" baseline="0" dirty="0" smtClean="0"/>
              <a:t>הצעות להמשך</a:t>
            </a:r>
            <a:r>
              <a:rPr lang="en-US" baseline="0" dirty="0" smtClean="0"/>
              <a:t> </a:t>
            </a:r>
            <a:r>
              <a:rPr lang="he-IL" baseline="0" dirty="0" smtClean="0"/>
              <a:t>(אם חייבים):</a:t>
            </a:r>
          </a:p>
          <a:p>
            <a:pPr algn="r" rtl="1"/>
            <a:endParaRPr lang="he-IL" baseline="0" dirty="0" smtClean="0"/>
          </a:p>
          <a:p>
            <a:pPr algn="r" rtl="1">
              <a:buFont typeface="Wingdings" panose="05000000000000000000" pitchFamily="2" charset="2"/>
              <a:buChar char="§"/>
            </a:pPr>
            <a:r>
              <a:rPr lang="he-IL" dirty="0" smtClean="0">
                <a:solidFill>
                  <a:srgbClr val="FF0000"/>
                </a:solidFill>
              </a:rPr>
              <a:t>התאמת התוכנה לשימוש בשני בקרים במקביל עם אינטראקציה בינהם</a:t>
            </a:r>
          </a:p>
          <a:p>
            <a:pPr algn="r" rtl="1">
              <a:buFont typeface="Wingdings" panose="05000000000000000000" pitchFamily="2" charset="2"/>
              <a:buChar char="§"/>
            </a:pPr>
            <a:endParaRPr lang="he-IL" dirty="0" smtClean="0">
              <a:solidFill>
                <a:srgbClr val="FF0000"/>
              </a:solidFill>
            </a:endParaRPr>
          </a:p>
          <a:p>
            <a:pPr algn="r" rtl="1">
              <a:buFont typeface="Wingdings" panose="05000000000000000000" pitchFamily="2" charset="2"/>
              <a:buChar char="§"/>
            </a:pPr>
            <a:r>
              <a:rPr lang="he-IL" dirty="0" smtClean="0">
                <a:solidFill>
                  <a:srgbClr val="FF0000"/>
                </a:solidFill>
              </a:rPr>
              <a:t>אפיון בקרים נוספים (כמו ה </a:t>
            </a:r>
            <a:r>
              <a:rPr lang="en-US" dirty="0" smtClean="0">
                <a:solidFill>
                  <a:srgbClr val="FF0000"/>
                </a:solidFill>
              </a:rPr>
              <a:t>GEN</a:t>
            </a:r>
            <a:r>
              <a:rPr lang="he-IL" dirty="0" smtClean="0">
                <a:solidFill>
                  <a:srgbClr val="FF0000"/>
                </a:solidFill>
              </a:rPr>
              <a:t>2 ו</a:t>
            </a:r>
            <a:r>
              <a:rPr lang="en-US" dirty="0" smtClean="0">
                <a:solidFill>
                  <a:srgbClr val="FF0000"/>
                </a:solidFill>
              </a:rPr>
              <a:t>Arduino</a:t>
            </a:r>
            <a:r>
              <a:rPr lang="he-IL" dirty="0" smtClean="0">
                <a:solidFill>
                  <a:srgbClr val="FF0000"/>
                </a:solidFill>
              </a:rPr>
              <a:t>)</a:t>
            </a:r>
          </a:p>
          <a:p>
            <a:pPr algn="r" rtl="1">
              <a:buFont typeface="Wingdings" panose="05000000000000000000" pitchFamily="2" charset="2"/>
              <a:buChar char="§"/>
            </a:pPr>
            <a:endParaRPr lang="he-IL" dirty="0" smtClean="0">
              <a:solidFill>
                <a:srgbClr val="FF0000"/>
              </a:solidFill>
            </a:endParaRPr>
          </a:p>
          <a:p>
            <a:pPr algn="r" rtl="1">
              <a:buFont typeface="Wingdings" panose="05000000000000000000" pitchFamily="2" charset="2"/>
              <a:buChar char="§"/>
            </a:pPr>
            <a:endParaRPr lang="en-US" dirty="0" smtClean="0"/>
          </a:p>
          <a:p>
            <a:pPr algn="r" rtl="1"/>
            <a:endParaRPr lang="en-US" dirty="0"/>
          </a:p>
        </p:txBody>
      </p:sp>
      <p:sp>
        <p:nvSpPr>
          <p:cNvPr id="4" name="Slide Number Placeholder 3"/>
          <p:cNvSpPr>
            <a:spLocks noGrp="1"/>
          </p:cNvSpPr>
          <p:nvPr>
            <p:ph type="sldNum" sz="quarter" idx="10"/>
          </p:nvPr>
        </p:nvSpPr>
        <p:spPr/>
        <p:txBody>
          <a:bodyPr/>
          <a:lstStyle/>
          <a:p>
            <a:fld id="{3D16E91A-C7D0-48C5-AFC2-90BD8879AB04}" type="slidenum">
              <a:rPr lang="en-US" smtClean="0"/>
              <a:t>8</a:t>
            </a:fld>
            <a:endParaRPr lang="en-US"/>
          </a:p>
        </p:txBody>
      </p:sp>
    </p:spTree>
    <p:extLst>
      <p:ext uri="{BB962C8B-B14F-4D97-AF65-F5344CB8AC3E}">
        <p14:creationId xmlns:p14="http://schemas.microsoft.com/office/powerpoint/2010/main" val="9761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928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832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4323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0411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83685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6164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7560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5186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2126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3863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683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331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1941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7284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15-Sep-15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4220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15-Sep-15</a:t>
            </a:fld>
            <a:endParaRPr lang="en-US" dirty="0"/>
          </a:p>
        </p:txBody>
      </p:sp>
    </p:spTree>
    <p:extLst>
      <p:ext uri="{BB962C8B-B14F-4D97-AF65-F5344CB8AC3E}">
        <p14:creationId xmlns:p14="http://schemas.microsoft.com/office/powerpoint/2010/main" val="3913596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15-Sep-15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627699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3.xml"/><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png"/><Relationship Id="rId10" Type="http://schemas.openxmlformats.org/officeDocument/2006/relationships/image" Target="../media/image7.jpg"/><Relationship Id="rId4" Type="http://schemas.openxmlformats.org/officeDocument/2006/relationships/image" Target="../media/image5.emf"/><Relationship Id="rId9" Type="http://schemas.openxmlformats.org/officeDocument/2006/relationships/image" Target="../media/image4.wmf"/></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8312" y="981075"/>
            <a:ext cx="8001000" cy="2971801"/>
          </a:xfrm>
        </p:spPr>
        <p:txBody>
          <a:bodyPr/>
          <a:lstStyle/>
          <a:p>
            <a:pPr algn="ctr" rtl="1"/>
            <a:r>
              <a:rPr lang="he-IL" cap="none" dirty="0" smtClean="0">
                <a:solidFill>
                  <a:schemeClr val="tx1"/>
                </a:solidFill>
              </a:rPr>
              <a:t>אפיון ה </a:t>
            </a:r>
            <a:r>
              <a:rPr lang="en-US" cap="none" dirty="0" smtClean="0">
                <a:solidFill>
                  <a:schemeClr val="tx1"/>
                </a:solidFill>
              </a:rPr>
              <a:t>Intel</a:t>
            </a:r>
            <a:r>
              <a:rPr lang="en-US" sz="2800" cap="none" baseline="30000" dirty="0" smtClean="0">
                <a:solidFill>
                  <a:schemeClr val="tx1"/>
                </a:solidFill>
              </a:rPr>
              <a:t>®</a:t>
            </a:r>
            <a:r>
              <a:rPr lang="en-US" cap="none" dirty="0" smtClean="0">
                <a:solidFill>
                  <a:schemeClr val="tx1"/>
                </a:solidFill>
              </a:rPr>
              <a:t> Galileo</a:t>
            </a:r>
            <a:r>
              <a:rPr lang="he-IL" cap="none" dirty="0" smtClean="0">
                <a:solidFill>
                  <a:schemeClr val="tx1"/>
                </a:solidFill>
              </a:rPr>
              <a:t> </a:t>
            </a:r>
            <a:r>
              <a:rPr lang="en-US" cap="none" dirty="0" smtClean="0">
                <a:solidFill>
                  <a:schemeClr val="tx1"/>
                </a:solidFill>
              </a:rPr>
              <a:t/>
            </a:r>
            <a:br>
              <a:rPr lang="en-US" cap="none" dirty="0" smtClean="0">
                <a:solidFill>
                  <a:schemeClr val="tx1"/>
                </a:solidFill>
              </a:rPr>
            </a:br>
            <a:r>
              <a:rPr lang="he-IL" cap="none" dirty="0" smtClean="0">
                <a:solidFill>
                  <a:schemeClr val="tx1"/>
                </a:solidFill>
              </a:rPr>
              <a:t>ו</a:t>
            </a:r>
            <a:r>
              <a:rPr lang="he-IL" dirty="0" smtClean="0">
                <a:solidFill>
                  <a:schemeClr val="tx1"/>
                </a:solidFill>
              </a:rPr>
              <a:t>בניית</a:t>
            </a:r>
            <a:r>
              <a:rPr lang="he-IL" cap="none" dirty="0" smtClean="0">
                <a:solidFill>
                  <a:schemeClr val="tx1"/>
                </a:solidFill>
              </a:rPr>
              <a:t> תוכנת ממשק </a:t>
            </a:r>
            <a:endParaRPr lang="en-US" cap="none" dirty="0">
              <a:solidFill>
                <a:schemeClr val="tx1"/>
              </a:solidFill>
            </a:endParaRPr>
          </a:p>
        </p:txBody>
      </p:sp>
      <p:sp>
        <p:nvSpPr>
          <p:cNvPr id="3" name="Subtitle 2"/>
          <p:cNvSpPr>
            <a:spLocks noGrp="1"/>
          </p:cNvSpPr>
          <p:nvPr>
            <p:ph type="subTitle" idx="1"/>
          </p:nvPr>
        </p:nvSpPr>
        <p:spPr>
          <a:xfrm>
            <a:off x="468312" y="4796367"/>
            <a:ext cx="10656888" cy="1947333"/>
          </a:xfrm>
        </p:spPr>
        <p:txBody>
          <a:bodyPr>
            <a:normAutofit/>
          </a:bodyPr>
          <a:lstStyle/>
          <a:p>
            <a:pPr algn="r" rtl="1"/>
            <a:r>
              <a:rPr lang="he-IL" dirty="0" smtClean="0">
                <a:solidFill>
                  <a:schemeClr val="tx1"/>
                </a:solidFill>
              </a:rPr>
              <a:t>				מציג: 	גיל אייזנשטדט</a:t>
            </a:r>
          </a:p>
          <a:p>
            <a:pPr algn="r" rtl="1"/>
            <a:r>
              <a:rPr lang="he-IL" dirty="0" smtClean="0">
                <a:solidFill>
                  <a:schemeClr val="tx1"/>
                </a:solidFill>
              </a:rPr>
              <a:t>				מנחה: 	חננאל חזן</a:t>
            </a:r>
          </a:p>
          <a:p>
            <a:pPr algn="r" rtl="1"/>
            <a:endParaRPr lang="he-IL" dirty="0">
              <a:solidFill>
                <a:schemeClr val="tx1"/>
              </a:solidFill>
            </a:endParaRPr>
          </a:p>
          <a:p>
            <a:pPr algn="r" rtl="1"/>
            <a:r>
              <a:rPr lang="he-IL" dirty="0">
                <a:solidFill>
                  <a:schemeClr val="tx1"/>
                </a:solidFill>
              </a:rPr>
              <a:t>	</a:t>
            </a:r>
            <a:r>
              <a:rPr lang="he-IL" dirty="0" smtClean="0">
                <a:solidFill>
                  <a:schemeClr val="tx1"/>
                </a:solidFill>
              </a:rPr>
              <a:t>																		ספטמבר 2015</a:t>
            </a:r>
            <a:endParaRPr lang="en-US" dirty="0">
              <a:solidFill>
                <a:schemeClr val="tx1"/>
              </a:solidFill>
            </a:endParaRPr>
          </a:p>
        </p:txBody>
      </p:sp>
      <p:pic>
        <p:nvPicPr>
          <p:cNvPr id="5" name="Picture 4"/>
          <p:cNvPicPr>
            <a:picLocks noChangeAspect="1"/>
          </p:cNvPicPr>
          <p:nvPr/>
        </p:nvPicPr>
        <p:blipFill>
          <a:blip r:embed="rId3"/>
          <a:stretch>
            <a:fillRect/>
          </a:stretch>
        </p:blipFill>
        <p:spPr>
          <a:xfrm>
            <a:off x="7239714" y="0"/>
            <a:ext cx="3359150" cy="335915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918289" y="0"/>
            <a:ext cx="5285740" cy="1962150"/>
          </a:xfrm>
          <a:prstGeom prst="rect">
            <a:avLst/>
          </a:prstGeom>
          <a:solidFill>
            <a:schemeClr val="bg1"/>
          </a:solidFill>
        </p:spPr>
      </p:pic>
    </p:spTree>
    <p:extLst>
      <p:ext uri="{BB962C8B-B14F-4D97-AF65-F5344CB8AC3E}">
        <p14:creationId xmlns:p14="http://schemas.microsoft.com/office/powerpoint/2010/main" val="3563285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he-IL" dirty="0" smtClean="0"/>
              <a:t>מה במצגת?</a:t>
            </a:r>
            <a:endParaRPr lang="en-US" dirty="0"/>
          </a:p>
        </p:txBody>
      </p:sp>
      <p:sp>
        <p:nvSpPr>
          <p:cNvPr id="3" name="Content Placeholder 2"/>
          <p:cNvSpPr>
            <a:spLocks noGrp="1"/>
          </p:cNvSpPr>
          <p:nvPr>
            <p:ph idx="1"/>
          </p:nvPr>
        </p:nvSpPr>
        <p:spPr/>
        <p:txBody>
          <a:bodyPr/>
          <a:lstStyle/>
          <a:p>
            <a:pPr algn="r" rtl="1"/>
            <a:r>
              <a:rPr lang="he-IL" dirty="0" smtClean="0"/>
              <a:t>מטרות הפרויקט</a:t>
            </a:r>
          </a:p>
          <a:p>
            <a:pPr algn="r" rtl="1"/>
            <a:endParaRPr lang="he-IL" dirty="0"/>
          </a:p>
          <a:p>
            <a:pPr algn="r" rtl="1"/>
            <a:r>
              <a:rPr lang="he-IL" dirty="0" smtClean="0"/>
              <a:t>אפיון בקר ה </a:t>
            </a:r>
            <a:r>
              <a:rPr lang="en-US" dirty="0" smtClean="0"/>
              <a:t>Intel® Galileo</a:t>
            </a:r>
            <a:endParaRPr lang="he-IL" dirty="0" smtClean="0"/>
          </a:p>
          <a:p>
            <a:pPr algn="r" rtl="1"/>
            <a:endParaRPr lang="he-IL" dirty="0"/>
          </a:p>
          <a:p>
            <a:pPr algn="r" rtl="1"/>
            <a:r>
              <a:rPr lang="he-IL" dirty="0" smtClean="0"/>
              <a:t>מדידת ביצועי הבקר</a:t>
            </a:r>
          </a:p>
          <a:p>
            <a:pPr algn="r" rtl="1"/>
            <a:endParaRPr lang="he-IL" dirty="0"/>
          </a:p>
          <a:p>
            <a:pPr algn="r" rtl="1"/>
            <a:r>
              <a:rPr lang="he-IL" dirty="0" smtClean="0"/>
              <a:t>תוכנות ממשק המשתמש הגרפי</a:t>
            </a:r>
            <a:endParaRPr lang="en-US" dirty="0"/>
          </a:p>
        </p:txBody>
      </p:sp>
    </p:spTree>
    <p:extLst>
      <p:ext uri="{BB962C8B-B14F-4D97-AF65-F5344CB8AC3E}">
        <p14:creationId xmlns:p14="http://schemas.microsoft.com/office/powerpoint/2010/main" val="1342238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rtl="1"/>
            <a:r>
              <a:rPr lang="he-IL" sz="4400" dirty="0" smtClean="0"/>
              <a:t>מטרות הפרויקט</a:t>
            </a:r>
            <a:endParaRPr lang="en-US" sz="4400" dirty="0"/>
          </a:p>
        </p:txBody>
      </p:sp>
      <p:sp>
        <p:nvSpPr>
          <p:cNvPr id="5" name="Content Placeholder 4"/>
          <p:cNvSpPr>
            <a:spLocks noGrp="1"/>
          </p:cNvSpPr>
          <p:nvPr>
            <p:ph idx="1"/>
          </p:nvPr>
        </p:nvSpPr>
        <p:spPr/>
        <p:txBody>
          <a:bodyPr/>
          <a:lstStyle/>
          <a:p>
            <a:pPr algn="r" rtl="1">
              <a:buFont typeface="Wingdings" panose="05000000000000000000" pitchFamily="2" charset="2"/>
              <a:buChar char="§"/>
            </a:pPr>
            <a:endParaRPr lang="he-IL" dirty="0" smtClean="0"/>
          </a:p>
          <a:p>
            <a:pPr algn="r" rtl="1">
              <a:buFont typeface="Wingdings" panose="05000000000000000000" pitchFamily="2" charset="2"/>
              <a:buChar char="§"/>
            </a:pPr>
            <a:r>
              <a:rPr lang="he-IL" sz="2800" dirty="0" smtClean="0"/>
              <a:t>בדיקת ביצועי בקר ה </a:t>
            </a:r>
            <a:r>
              <a:rPr lang="en-US" sz="2800" dirty="0" smtClean="0"/>
              <a:t>Intel</a:t>
            </a:r>
            <a:r>
              <a:rPr lang="en-US" sz="2000" dirty="0" smtClean="0"/>
              <a:t>®</a:t>
            </a:r>
            <a:r>
              <a:rPr lang="en-US" sz="2800" dirty="0" smtClean="0"/>
              <a:t> Galileo</a:t>
            </a:r>
          </a:p>
          <a:p>
            <a:pPr algn="r" rtl="1">
              <a:buFont typeface="Wingdings" panose="05000000000000000000" pitchFamily="2" charset="2"/>
              <a:buChar char="§"/>
            </a:pPr>
            <a:endParaRPr lang="he-IL" dirty="0" smtClean="0"/>
          </a:p>
          <a:p>
            <a:pPr algn="r" rtl="1">
              <a:buFont typeface="Wingdings" panose="05000000000000000000" pitchFamily="2" charset="2"/>
              <a:buChar char="§"/>
            </a:pPr>
            <a:endParaRPr lang="he-IL" dirty="0"/>
          </a:p>
          <a:p>
            <a:pPr algn="r" rtl="1">
              <a:buFont typeface="Wingdings" panose="05000000000000000000" pitchFamily="2" charset="2"/>
              <a:buChar char="§"/>
            </a:pPr>
            <a:endParaRPr lang="en-US" dirty="0"/>
          </a:p>
          <a:p>
            <a:pPr algn="r" rtl="1">
              <a:buFont typeface="Wingdings" panose="05000000000000000000" pitchFamily="2" charset="2"/>
              <a:buChar char="§"/>
            </a:pPr>
            <a:r>
              <a:rPr lang="he-IL" sz="2800" dirty="0" smtClean="0"/>
              <a:t>בניית ממשק משתמש גרפי (</a:t>
            </a:r>
            <a:r>
              <a:rPr lang="en-US" sz="2800" dirty="0" smtClean="0"/>
              <a:t>GUI</a:t>
            </a:r>
            <a:r>
              <a:rPr lang="he-IL" sz="2800" dirty="0" smtClean="0"/>
              <a:t>) לשימוש פשוט בבקר</a:t>
            </a:r>
            <a:endParaRPr lang="en-US" sz="2800" dirty="0"/>
          </a:p>
        </p:txBody>
      </p:sp>
    </p:spTree>
    <p:extLst>
      <p:ext uri="{BB962C8B-B14F-4D97-AF65-F5344CB8AC3E}">
        <p14:creationId xmlns:p14="http://schemas.microsoft.com/office/powerpoint/2010/main" val="37629862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18367" y="609600"/>
            <a:ext cx="8596668" cy="723900"/>
          </a:xfrm>
        </p:spPr>
        <p:txBody>
          <a:bodyPr>
            <a:noAutofit/>
          </a:bodyPr>
          <a:lstStyle/>
          <a:p>
            <a:pPr algn="r" rtl="1"/>
            <a:r>
              <a:rPr lang="he-IL" sz="4800" dirty="0" smtClean="0"/>
              <a:t>בקר ה </a:t>
            </a:r>
            <a:r>
              <a:rPr lang="en-US" sz="4800" dirty="0" smtClean="0"/>
              <a:t>Intel</a:t>
            </a:r>
            <a:r>
              <a:rPr lang="en-US" dirty="0" smtClean="0"/>
              <a:t>®</a:t>
            </a:r>
            <a:r>
              <a:rPr lang="en-US" sz="4800" dirty="0" smtClean="0"/>
              <a:t> Galileo</a:t>
            </a:r>
            <a:endParaRPr lang="en-US" sz="4800" dirty="0"/>
          </a:p>
        </p:txBody>
      </p:sp>
      <p:sp>
        <p:nvSpPr>
          <p:cNvPr id="3" name="Content Placeholder 2"/>
          <p:cNvSpPr>
            <a:spLocks noGrp="1"/>
          </p:cNvSpPr>
          <p:nvPr>
            <p:ph idx="1"/>
          </p:nvPr>
        </p:nvSpPr>
        <p:spPr>
          <a:xfrm>
            <a:off x="3018367" y="1593428"/>
            <a:ext cx="8596668" cy="4707863"/>
          </a:xfrm>
        </p:spPr>
        <p:txBody>
          <a:bodyPr/>
          <a:lstStyle/>
          <a:p>
            <a:pPr algn="r" rtl="1">
              <a:buFont typeface="Wingdings" panose="05000000000000000000" pitchFamily="2" charset="2"/>
              <a:buChar char="§"/>
            </a:pPr>
            <a:r>
              <a:rPr lang="he-IL" dirty="0" smtClean="0"/>
              <a:t>מיקרו – בקר</a:t>
            </a:r>
          </a:p>
          <a:p>
            <a:pPr lvl="1" algn="r" rtl="1">
              <a:buFont typeface="Wingdings" panose="05000000000000000000" pitchFamily="2" charset="2"/>
              <a:buChar char="§"/>
            </a:pPr>
            <a:r>
              <a:rPr lang="he-IL" dirty="0" smtClean="0"/>
              <a:t>מעבד אינטל </a:t>
            </a:r>
            <a:r>
              <a:rPr lang="en-US" dirty="0" smtClean="0"/>
              <a:t>Quark SoC x1000</a:t>
            </a:r>
            <a:r>
              <a:rPr lang="he-IL" dirty="0" smtClean="0"/>
              <a:t> 32 ביט</a:t>
            </a:r>
          </a:p>
          <a:p>
            <a:pPr lvl="1" algn="r" rtl="1">
              <a:buFont typeface="Wingdings" panose="05000000000000000000" pitchFamily="2" charset="2"/>
              <a:buChar char="§"/>
            </a:pPr>
            <a:r>
              <a:rPr lang="he-IL" dirty="0" smtClean="0"/>
              <a:t>ליבה אחת במהירות </a:t>
            </a:r>
            <a:r>
              <a:rPr lang="en-US" dirty="0" smtClean="0"/>
              <a:t>400 MHz</a:t>
            </a:r>
            <a:r>
              <a:rPr lang="he-IL" dirty="0" smtClean="0"/>
              <a:t> </a:t>
            </a:r>
          </a:p>
          <a:p>
            <a:pPr lvl="1" algn="r" rtl="1">
              <a:buFont typeface="Wingdings" panose="05000000000000000000" pitchFamily="2" charset="2"/>
              <a:buChar char="§"/>
            </a:pPr>
            <a:r>
              <a:rPr lang="he-IL" dirty="0" smtClean="0"/>
              <a:t>זיכרון עבודה של </a:t>
            </a:r>
            <a:r>
              <a:rPr lang="en-US" dirty="0" smtClean="0"/>
              <a:t>512KB SRAM, 256MB DRAM</a:t>
            </a:r>
            <a:endParaRPr lang="he-IL" dirty="0" smtClean="0"/>
          </a:p>
          <a:p>
            <a:pPr algn="r" rtl="1">
              <a:buFont typeface="Wingdings" panose="05000000000000000000" pitchFamily="2" charset="2"/>
              <a:buChar char="§"/>
            </a:pPr>
            <a:r>
              <a:rPr lang="he-IL" dirty="0" smtClean="0"/>
              <a:t>חריץ </a:t>
            </a:r>
            <a:r>
              <a:rPr lang="en-US" dirty="0" smtClean="0"/>
              <a:t>microSD</a:t>
            </a:r>
            <a:r>
              <a:rPr lang="he-IL" dirty="0" smtClean="0"/>
              <a:t> התומך בזכרון עד </a:t>
            </a:r>
            <a:r>
              <a:rPr lang="en-US" sz="1600" dirty="0" smtClean="0"/>
              <a:t>32GB</a:t>
            </a:r>
            <a:endParaRPr lang="he-IL" dirty="0" smtClean="0"/>
          </a:p>
          <a:p>
            <a:pPr lvl="1" algn="r" rtl="1">
              <a:buFont typeface="Wingdings" panose="05000000000000000000" pitchFamily="2" charset="2"/>
              <a:buChar char="§"/>
            </a:pPr>
            <a:endParaRPr lang="he-IL" dirty="0" smtClean="0"/>
          </a:p>
          <a:p>
            <a:pPr algn="r" rtl="1">
              <a:buFont typeface="Wingdings" panose="05000000000000000000" pitchFamily="2" charset="2"/>
              <a:buChar char="§"/>
            </a:pPr>
            <a:r>
              <a:rPr lang="he-IL" dirty="0" smtClean="0"/>
              <a:t>14 פינים דיגיטליים, מתוכם 6 עם תכונת </a:t>
            </a:r>
            <a:r>
              <a:rPr lang="en-US" sz="1600" dirty="0" smtClean="0"/>
              <a:t>PWM</a:t>
            </a:r>
            <a:endParaRPr lang="he-IL" sz="1600" dirty="0" smtClean="0"/>
          </a:p>
          <a:p>
            <a:pPr algn="r" rtl="1">
              <a:buFont typeface="Wingdings" panose="05000000000000000000" pitchFamily="2" charset="2"/>
              <a:buChar char="§"/>
            </a:pPr>
            <a:r>
              <a:rPr lang="he-IL" dirty="0" smtClean="0"/>
              <a:t>6 פינים אנלוגיים – מחוברים לממיר </a:t>
            </a:r>
            <a:r>
              <a:rPr lang="en-US" dirty="0" smtClean="0"/>
              <a:t>ADC</a:t>
            </a:r>
            <a:r>
              <a:rPr lang="he-IL" dirty="0" smtClean="0"/>
              <a:t> </a:t>
            </a:r>
            <a:r>
              <a:rPr lang="en-US" dirty="0" smtClean="0"/>
              <a:t>12bit</a:t>
            </a:r>
            <a:endParaRPr lang="he-IL" dirty="0" smtClean="0"/>
          </a:p>
          <a:p>
            <a:pPr algn="r" rtl="1">
              <a:buFont typeface="Wingdings" panose="05000000000000000000" pitchFamily="2" charset="2"/>
              <a:buChar char="§"/>
            </a:pPr>
            <a:endParaRPr lang="he-IL" dirty="0"/>
          </a:p>
          <a:p>
            <a:pPr algn="r" rtl="1">
              <a:buFont typeface="Wingdings" panose="05000000000000000000" pitchFamily="2" charset="2"/>
              <a:buChar char="§"/>
            </a:pPr>
            <a:r>
              <a:rPr lang="he-IL" dirty="0" smtClean="0"/>
              <a:t>ממשקים היקפיים לחיבור למחשב ולאינטרנט.</a:t>
            </a:r>
            <a:endParaRPr lang="he-IL" dirty="0"/>
          </a:p>
          <a:p>
            <a:pPr algn="r" rtl="1">
              <a:buFont typeface="Wingdings" panose="05000000000000000000" pitchFamily="2" charset="2"/>
              <a:buChar char="§"/>
            </a:pPr>
            <a:endParaRPr lang="he-IL" sz="2000" dirty="0" smtClean="0"/>
          </a:p>
        </p:txBody>
      </p:sp>
      <p:pic>
        <p:nvPicPr>
          <p:cNvPr id="7" name="Picture 6"/>
          <p:cNvPicPr>
            <a:picLocks noChangeAspect="1"/>
          </p:cNvPicPr>
          <p:nvPr/>
        </p:nvPicPr>
        <p:blipFill>
          <a:blip r:embed="rId4"/>
          <a:stretch>
            <a:fillRect/>
          </a:stretch>
        </p:blipFill>
        <p:spPr>
          <a:xfrm rot="10800000">
            <a:off x="593581" y="3684129"/>
            <a:ext cx="4025934" cy="2754770"/>
          </a:xfrm>
          <a:prstGeom prst="rect">
            <a:avLst/>
          </a:prstGeom>
        </p:spPr>
      </p:pic>
      <p:grpSp>
        <p:nvGrpSpPr>
          <p:cNvPr id="13" name="Group 12"/>
          <p:cNvGrpSpPr/>
          <p:nvPr/>
        </p:nvGrpSpPr>
        <p:grpSpPr>
          <a:xfrm>
            <a:off x="0" y="0"/>
            <a:ext cx="4798278" cy="3424201"/>
            <a:chOff x="-282297" y="528460"/>
            <a:chExt cx="5700676" cy="4135328"/>
          </a:xfrm>
        </p:grpSpPr>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38" y="528460"/>
              <a:ext cx="5492317" cy="4135328"/>
            </a:xfrm>
            <a:prstGeom prst="rect">
              <a:avLst/>
            </a:prstGeom>
          </p:spPr>
        </p:pic>
        <p:cxnSp>
          <p:nvCxnSpPr>
            <p:cNvPr id="9" name="Straight Arrow Connector 8"/>
            <p:cNvCxnSpPr/>
            <p:nvPr/>
          </p:nvCxnSpPr>
          <p:spPr>
            <a:xfrm>
              <a:off x="542707" y="1024020"/>
              <a:ext cx="4292600" cy="127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17500" y="1302082"/>
              <a:ext cx="0" cy="2882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1153025544"/>
                </p:ext>
              </p:extLst>
            </p:nvPr>
          </p:nvGraphicFramePr>
          <p:xfrm>
            <a:off x="2282544" y="569276"/>
            <a:ext cx="584200" cy="254000"/>
          </p:xfrm>
          <a:graphic>
            <a:graphicData uri="http://schemas.openxmlformats.org/presentationml/2006/ole">
              <mc:AlternateContent xmlns:mc="http://schemas.openxmlformats.org/markup-compatibility/2006">
                <mc:Choice xmlns:v="urn:schemas-microsoft-com:vml" Requires="v">
                  <p:oleObj spid="_x0000_s1070" name="Equation" r:id="rId6" imgW="583920" imgH="253800" progId="Equation.DSMT4">
                    <p:embed/>
                  </p:oleObj>
                </mc:Choice>
                <mc:Fallback>
                  <p:oleObj name="Equation" r:id="rId6" imgW="583920" imgH="253800" progId="Equation.DSMT4">
                    <p:embed/>
                    <p:pic>
                      <p:nvPicPr>
                        <p:cNvPr id="0" name=""/>
                        <p:cNvPicPr/>
                        <p:nvPr/>
                      </p:nvPicPr>
                      <p:blipFill>
                        <a:blip r:embed="rId7"/>
                        <a:stretch>
                          <a:fillRect/>
                        </a:stretch>
                      </p:blipFill>
                      <p:spPr>
                        <a:xfrm>
                          <a:off x="2282544" y="569276"/>
                          <a:ext cx="584200" cy="254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648122431"/>
                </p:ext>
              </p:extLst>
            </p:nvPr>
          </p:nvGraphicFramePr>
          <p:xfrm>
            <a:off x="-282297" y="2342124"/>
            <a:ext cx="520701" cy="254000"/>
          </p:xfrm>
          <a:graphic>
            <a:graphicData uri="http://schemas.openxmlformats.org/presentationml/2006/ole">
              <mc:AlternateContent xmlns:mc="http://schemas.openxmlformats.org/markup-compatibility/2006">
                <mc:Choice xmlns:v="urn:schemas-microsoft-com:vml" Requires="v">
                  <p:oleObj spid="_x0000_s1071" name="Equation" r:id="rId8" imgW="520560" imgH="253800" progId="Equation.DSMT4">
                    <p:embed/>
                  </p:oleObj>
                </mc:Choice>
                <mc:Fallback>
                  <p:oleObj name="Equation" r:id="rId8" imgW="520560" imgH="253800" progId="Equation.DSMT4">
                    <p:embed/>
                    <p:pic>
                      <p:nvPicPr>
                        <p:cNvPr id="0" name=""/>
                        <p:cNvPicPr/>
                        <p:nvPr/>
                      </p:nvPicPr>
                      <p:blipFill>
                        <a:blip r:embed="rId9"/>
                        <a:stretch>
                          <a:fillRect/>
                        </a:stretch>
                      </p:blipFill>
                      <p:spPr>
                        <a:xfrm>
                          <a:off x="-282297" y="2342124"/>
                          <a:ext cx="520701" cy="254000"/>
                        </a:xfrm>
                        <a:prstGeom prst="rect">
                          <a:avLst/>
                        </a:prstGeom>
                      </p:spPr>
                    </p:pic>
                  </p:oleObj>
                </mc:Fallback>
              </mc:AlternateContent>
            </a:graphicData>
          </a:graphic>
        </p:graphicFrame>
      </p:grpSp>
      <p:pic>
        <p:nvPicPr>
          <p:cNvPr id="6"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3066211"/>
            <a:ext cx="4648321" cy="3791789"/>
          </a:xfrm>
          <a:prstGeom prst="rect">
            <a:avLst/>
          </a:prstGeom>
        </p:spPr>
      </p:pic>
    </p:spTree>
    <p:extLst>
      <p:ext uri="{BB962C8B-B14F-4D97-AF65-F5344CB8AC3E}">
        <p14:creationId xmlns:p14="http://schemas.microsoft.com/office/powerpoint/2010/main" val="204454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0940"/>
            <a:ext cx="8596668" cy="734351"/>
          </a:xfrm>
        </p:spPr>
        <p:txBody>
          <a:bodyPr>
            <a:noAutofit/>
          </a:bodyPr>
          <a:lstStyle/>
          <a:p>
            <a:pPr algn="r" rtl="1"/>
            <a:r>
              <a:rPr lang="he-IL" sz="4000" dirty="0" smtClean="0"/>
              <a:t>מדידת קצב פליטת אותות ומדידת אותות</a:t>
            </a:r>
            <a:endParaRPr lang="en-US" sz="4000" dirty="0"/>
          </a:p>
        </p:txBody>
      </p:sp>
      <p:sp>
        <p:nvSpPr>
          <p:cNvPr id="3" name="Content Placeholder 2"/>
          <p:cNvSpPr>
            <a:spLocks noGrp="1"/>
          </p:cNvSpPr>
          <p:nvPr>
            <p:ph idx="1"/>
          </p:nvPr>
        </p:nvSpPr>
        <p:spPr>
          <a:xfrm>
            <a:off x="677334" y="975291"/>
            <a:ext cx="8596668" cy="3880773"/>
          </a:xfrm>
        </p:spPr>
        <p:txBody>
          <a:bodyPr/>
          <a:lstStyle/>
          <a:p>
            <a:pPr algn="r" rtl="1">
              <a:buFont typeface="Wingdings" panose="05000000000000000000" pitchFamily="2" charset="2"/>
              <a:buChar char="§"/>
            </a:pPr>
            <a:r>
              <a:rPr lang="he-IL" dirty="0" smtClean="0"/>
              <a:t>קצב פליטת אותות (פינים דיגיטליים)</a:t>
            </a:r>
          </a:p>
          <a:p>
            <a:pPr lvl="1" algn="r" rtl="1">
              <a:buFont typeface="Wingdings" panose="05000000000000000000" pitchFamily="2" charset="2"/>
              <a:buChar char="§"/>
            </a:pPr>
            <a:r>
              <a:rPr lang="he-IL" dirty="0" smtClean="0"/>
              <a:t>מצב רגיל – כל הפינים – </a:t>
            </a:r>
            <a:r>
              <a:rPr lang="en-US" dirty="0" smtClean="0"/>
              <a:t>230Hz</a:t>
            </a:r>
            <a:endParaRPr lang="he-IL" dirty="0" smtClean="0"/>
          </a:p>
          <a:p>
            <a:pPr lvl="1" algn="r" rtl="1">
              <a:buFont typeface="Wingdings" panose="05000000000000000000" pitchFamily="2" charset="2"/>
              <a:buChar char="§"/>
            </a:pPr>
            <a:r>
              <a:rPr lang="he-IL" dirty="0" smtClean="0"/>
              <a:t>שלושה מצבים מהירים – פינים </a:t>
            </a:r>
            <a:r>
              <a:rPr lang="en-US" dirty="0" smtClean="0"/>
              <a:t>IO2</a:t>
            </a:r>
            <a:r>
              <a:rPr lang="he-IL" dirty="0" smtClean="0"/>
              <a:t> </a:t>
            </a:r>
            <a:r>
              <a:rPr lang="en-US" dirty="0" smtClean="0"/>
              <a:t>IO3</a:t>
            </a:r>
            <a:r>
              <a:rPr lang="he-IL" dirty="0" smtClean="0"/>
              <a:t> בלבד – </a:t>
            </a:r>
            <a:r>
              <a:rPr lang="en-US" dirty="0" smtClean="0"/>
              <a:t/>
            </a:r>
            <a:br>
              <a:rPr lang="en-US" dirty="0" smtClean="0"/>
            </a:br>
            <a:r>
              <a:rPr lang="en-US" dirty="0" smtClean="0"/>
              <a:t>477KHz, 680KHz, 2.93MHz</a:t>
            </a:r>
            <a:endParaRPr lang="he-IL" dirty="0" smtClean="0"/>
          </a:p>
          <a:p>
            <a:pPr lvl="1" algn="r" rtl="1">
              <a:buFont typeface="Wingdings" panose="05000000000000000000" pitchFamily="2" charset="2"/>
              <a:buChar char="§"/>
            </a:pPr>
            <a:endParaRPr lang="he-IL" dirty="0"/>
          </a:p>
          <a:p>
            <a:pPr algn="r" rtl="1">
              <a:buFont typeface="Wingdings" panose="05000000000000000000" pitchFamily="2" charset="2"/>
              <a:buChar char="§"/>
            </a:pPr>
            <a:r>
              <a:rPr lang="he-IL" dirty="0" smtClean="0"/>
              <a:t>קצב מדידת אותות (פינים אנלוגיים)</a:t>
            </a:r>
          </a:p>
          <a:p>
            <a:pPr lvl="1" algn="r" rtl="1">
              <a:buFont typeface="Wingdings" panose="05000000000000000000" pitchFamily="2" charset="2"/>
              <a:buChar char="§"/>
            </a:pPr>
            <a:r>
              <a:rPr lang="he-IL" dirty="0" smtClean="0"/>
              <a:t>עבור כל </a:t>
            </a:r>
            <a:r>
              <a:rPr lang="he-IL" dirty="0" smtClean="0"/>
              <a:t>הפינים האנלוגים – </a:t>
            </a:r>
            <a:r>
              <a:rPr lang="en-US" dirty="0" smtClean="0"/>
              <a:t/>
            </a:r>
            <a:br>
              <a:rPr lang="en-US" dirty="0" smtClean="0"/>
            </a:br>
            <a:r>
              <a:rPr lang="he-IL" dirty="0" smtClean="0"/>
              <a:t>זמן המדידה - </a:t>
            </a:r>
            <a:r>
              <a:rPr lang="en-US" dirty="0" smtClean="0"/>
              <a:t>~0.9mSec</a:t>
            </a:r>
            <a:r>
              <a:rPr lang="he-IL" dirty="0" smtClean="0"/>
              <a:t> או קצב של </a:t>
            </a:r>
            <a:r>
              <a:rPr lang="en-US" dirty="0" smtClean="0"/>
              <a:t>~1.1KHz</a:t>
            </a:r>
            <a:endParaRPr lang="he-IL" dirty="0" smtClean="0"/>
          </a:p>
          <a:p>
            <a:pPr lvl="1" algn="r" rtl="1">
              <a:buFont typeface="Wingdings" panose="05000000000000000000" pitchFamily="2" charset="2"/>
              <a:buChar char="§"/>
            </a:pPr>
            <a:endParaRPr lang="en-US" dirty="0"/>
          </a:p>
        </p:txBody>
      </p:sp>
      <p:pic>
        <p:nvPicPr>
          <p:cNvPr id="4" name="Picture 3"/>
          <p:cNvPicPr>
            <a:picLocks noChangeAspect="1"/>
          </p:cNvPicPr>
          <p:nvPr/>
        </p:nvPicPr>
        <p:blipFill>
          <a:blip r:embed="rId3"/>
          <a:stretch>
            <a:fillRect/>
          </a:stretch>
        </p:blipFill>
        <p:spPr>
          <a:xfrm>
            <a:off x="0" y="975291"/>
            <a:ext cx="3747276" cy="2326816"/>
          </a:xfrm>
          <a:prstGeom prst="rect">
            <a:avLst/>
          </a:prstGeom>
        </p:spPr>
      </p:pic>
      <p:pic>
        <p:nvPicPr>
          <p:cNvPr id="5" name="Picture 4"/>
          <p:cNvPicPr>
            <a:picLocks noChangeAspect="1"/>
          </p:cNvPicPr>
          <p:nvPr/>
        </p:nvPicPr>
        <p:blipFill>
          <a:blip r:embed="rId4"/>
          <a:stretch>
            <a:fillRect/>
          </a:stretch>
        </p:blipFill>
        <p:spPr>
          <a:xfrm>
            <a:off x="0" y="4531899"/>
            <a:ext cx="2653524" cy="2326101"/>
          </a:xfrm>
          <a:prstGeom prst="rect">
            <a:avLst/>
          </a:prstGeom>
        </p:spPr>
      </p:pic>
      <p:pic>
        <p:nvPicPr>
          <p:cNvPr id="6" name="Picture 5"/>
          <p:cNvPicPr>
            <a:picLocks noChangeAspect="1"/>
          </p:cNvPicPr>
          <p:nvPr/>
        </p:nvPicPr>
        <p:blipFill>
          <a:blip r:embed="rId5"/>
          <a:stretch>
            <a:fillRect/>
          </a:stretch>
        </p:blipFill>
        <p:spPr>
          <a:xfrm>
            <a:off x="2653524" y="4531184"/>
            <a:ext cx="2669309" cy="2326816"/>
          </a:xfrm>
          <a:prstGeom prst="rect">
            <a:avLst/>
          </a:prstGeom>
        </p:spPr>
      </p:pic>
      <p:pic>
        <p:nvPicPr>
          <p:cNvPr id="7" name="Picture 6"/>
          <p:cNvPicPr>
            <a:picLocks noChangeAspect="1"/>
          </p:cNvPicPr>
          <p:nvPr/>
        </p:nvPicPr>
        <p:blipFill>
          <a:blip r:embed="rId6"/>
          <a:stretch>
            <a:fillRect/>
          </a:stretch>
        </p:blipFill>
        <p:spPr>
          <a:xfrm>
            <a:off x="5322833" y="4531184"/>
            <a:ext cx="2596078" cy="2320052"/>
          </a:xfrm>
          <a:prstGeom prst="rect">
            <a:avLst/>
          </a:prstGeom>
        </p:spPr>
      </p:pic>
      <p:pic>
        <p:nvPicPr>
          <p:cNvPr id="8" name="Picture 7"/>
          <p:cNvPicPr>
            <a:picLocks noChangeAspect="1"/>
          </p:cNvPicPr>
          <p:nvPr/>
        </p:nvPicPr>
        <p:blipFill>
          <a:blip r:embed="rId7"/>
          <a:stretch>
            <a:fillRect/>
          </a:stretch>
        </p:blipFill>
        <p:spPr>
          <a:xfrm>
            <a:off x="7918911" y="4531184"/>
            <a:ext cx="2628601" cy="2326816"/>
          </a:xfrm>
          <a:prstGeom prst="rect">
            <a:avLst/>
          </a:prstGeom>
        </p:spPr>
      </p:pic>
    </p:spTree>
    <p:extLst>
      <p:ext uri="{BB962C8B-B14F-4D97-AF65-F5344CB8AC3E}">
        <p14:creationId xmlns:p14="http://schemas.microsoft.com/office/powerpoint/2010/main" val="10262347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smtClean="0"/>
              <a:t>ממשק משתמש לעבודה עם הבקר - </a:t>
            </a:r>
            <a:r>
              <a:rPr lang="en-US" sz="4000" dirty="0" smtClean="0"/>
              <a:t>IGG</a:t>
            </a:r>
            <a:endParaRPr lang="en-US" sz="4000" dirty="0"/>
          </a:p>
        </p:txBody>
      </p:sp>
      <p:sp>
        <p:nvSpPr>
          <p:cNvPr id="3" name="Content Placeholder 2"/>
          <p:cNvSpPr>
            <a:spLocks noGrp="1"/>
          </p:cNvSpPr>
          <p:nvPr>
            <p:ph idx="1"/>
          </p:nvPr>
        </p:nvSpPr>
        <p:spPr>
          <a:xfrm>
            <a:off x="968991" y="1501314"/>
            <a:ext cx="8596668" cy="5153486"/>
          </a:xfrm>
        </p:spPr>
        <p:txBody>
          <a:bodyPr>
            <a:normAutofit/>
          </a:bodyPr>
          <a:lstStyle/>
          <a:p>
            <a:pPr algn="r" rtl="1">
              <a:buFont typeface="Wingdings" panose="05000000000000000000" pitchFamily="2" charset="2"/>
              <a:buChar char="§"/>
            </a:pPr>
            <a:r>
              <a:rPr lang="he-IL" dirty="0" smtClean="0"/>
              <a:t>מתוכנת בשפת </a:t>
            </a:r>
            <a:r>
              <a:rPr lang="en-US" dirty="0" smtClean="0"/>
              <a:t>Java</a:t>
            </a:r>
            <a:r>
              <a:rPr lang="he-IL" dirty="0" smtClean="0"/>
              <a:t>. </a:t>
            </a:r>
          </a:p>
          <a:p>
            <a:pPr algn="r" rtl="1">
              <a:buFont typeface="Wingdings" panose="05000000000000000000" pitchFamily="2" charset="2"/>
              <a:buChar char="§"/>
            </a:pPr>
            <a:r>
              <a:rPr lang="he-IL" dirty="0" smtClean="0"/>
              <a:t>מאשפר עריכה של קוד</a:t>
            </a:r>
            <a:r>
              <a:rPr lang="he-IL" dirty="0"/>
              <a:t>,</a:t>
            </a:r>
            <a:r>
              <a:rPr lang="he-IL" dirty="0" smtClean="0"/>
              <a:t> קימפול והורדה לבקר.</a:t>
            </a:r>
          </a:p>
          <a:p>
            <a:pPr algn="r" rtl="1">
              <a:buFont typeface="Wingdings" panose="05000000000000000000" pitchFamily="2" charset="2"/>
              <a:buChar char="§"/>
            </a:pPr>
            <a:r>
              <a:rPr lang="he-IL" dirty="0" smtClean="0"/>
              <a:t>אפשרות עדכון פרמטרים תוך כדי ריצת הקוד.</a:t>
            </a:r>
          </a:p>
          <a:p>
            <a:pPr algn="r" rtl="1">
              <a:buFont typeface="Wingdings" panose="05000000000000000000" pitchFamily="2" charset="2"/>
              <a:buChar char="§"/>
            </a:pPr>
            <a:r>
              <a:rPr lang="he-IL" dirty="0"/>
              <a:t>מציג בצורה גרפית את פלט הקוד של הבקר.</a:t>
            </a:r>
          </a:p>
          <a:p>
            <a:pPr algn="r" rtl="1">
              <a:buFont typeface="Wingdings" panose="05000000000000000000" pitchFamily="2" charset="2"/>
              <a:buChar char="§"/>
            </a:pPr>
            <a:r>
              <a:rPr lang="he-IL" dirty="0" smtClean="0"/>
              <a:t>3 לשוניות:</a:t>
            </a:r>
          </a:p>
          <a:p>
            <a:pPr lvl="1" algn="r" rtl="1">
              <a:buFont typeface="Wingdings" panose="05000000000000000000" pitchFamily="2" charset="2"/>
              <a:buChar char="§"/>
            </a:pPr>
            <a:r>
              <a:rPr lang="he-IL" dirty="0" smtClean="0"/>
              <a:t>לשונית סימולציה</a:t>
            </a:r>
          </a:p>
          <a:p>
            <a:pPr lvl="1" algn="r" rtl="1">
              <a:buFont typeface="Wingdings" panose="05000000000000000000" pitchFamily="2" charset="2"/>
              <a:buChar char="§"/>
            </a:pPr>
            <a:r>
              <a:rPr lang="he-IL" dirty="0" smtClean="0"/>
              <a:t>לשונית מדידות</a:t>
            </a:r>
          </a:p>
          <a:p>
            <a:pPr lvl="1" algn="r" rtl="1">
              <a:buFont typeface="Wingdings" panose="05000000000000000000" pitchFamily="2" charset="2"/>
              <a:buChar char="§"/>
            </a:pPr>
            <a:r>
              <a:rPr lang="he-IL" dirty="0" smtClean="0"/>
              <a:t>לשונית מוניטור</a:t>
            </a:r>
          </a:p>
          <a:p>
            <a:pPr algn="r" rtl="1">
              <a:buFont typeface="Wingdings" panose="05000000000000000000" pitchFamily="2" charset="2"/>
              <a:buChar char="§"/>
            </a:pPr>
            <a:r>
              <a:rPr lang="he-IL" dirty="0"/>
              <a:t>אפשרות שמירת הקוד להרצות הבאות</a:t>
            </a:r>
            <a:r>
              <a:rPr lang="he-IL" dirty="0" smtClean="0"/>
              <a:t>.</a:t>
            </a:r>
          </a:p>
          <a:p>
            <a:pPr algn="r" rtl="1">
              <a:buFont typeface="Wingdings" panose="05000000000000000000" pitchFamily="2" charset="2"/>
              <a:buChar char="§"/>
            </a:pPr>
            <a:endParaRPr lang="he-IL" dirty="0" smtClean="0"/>
          </a:p>
          <a:p>
            <a:pPr algn="r" rtl="1">
              <a:buFont typeface="Wingdings" panose="05000000000000000000" pitchFamily="2" charset="2"/>
              <a:buChar char="§"/>
            </a:pPr>
            <a:r>
              <a:rPr lang="he-IL" dirty="0" smtClean="0"/>
              <a:t>הקוד צריך להיות בתבנית ספציפית</a:t>
            </a:r>
            <a:r>
              <a:rPr lang="en-US" dirty="0" smtClean="0"/>
              <a:t/>
            </a:r>
            <a:br>
              <a:rPr lang="en-US" dirty="0" smtClean="0"/>
            </a:br>
            <a:r>
              <a:rPr lang="he-IL" dirty="0" smtClean="0"/>
              <a:t>(מופיעה בלשוניות הסימולציה והמדידות)</a:t>
            </a:r>
            <a:endParaRPr lang="he-IL"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9525" y="3117619"/>
            <a:ext cx="5267325" cy="2562225"/>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0" y="3117619"/>
            <a:ext cx="5276850" cy="2552700"/>
          </a:xfrm>
          <a:prstGeom prst="rect">
            <a:avLst/>
          </a:prstGeom>
          <a:noFill/>
          <a:ln>
            <a:noFill/>
          </a:ln>
        </p:spPr>
      </p:pic>
      <p:pic>
        <p:nvPicPr>
          <p:cNvPr id="6" name="תמונה 30"/>
          <p:cNvPicPr/>
          <p:nvPr/>
        </p:nvPicPr>
        <p:blipFill>
          <a:blip r:embed="rId5"/>
          <a:stretch>
            <a:fillRect/>
          </a:stretch>
        </p:blipFill>
        <p:spPr>
          <a:xfrm>
            <a:off x="2540" y="3117619"/>
            <a:ext cx="5274310" cy="2562225"/>
          </a:xfrm>
          <a:prstGeom prst="rect">
            <a:avLst/>
          </a:prstGeom>
        </p:spPr>
      </p:pic>
    </p:spTree>
    <p:extLst>
      <p:ext uri="{BB962C8B-B14F-4D97-AF65-F5344CB8AC3E}">
        <p14:creationId xmlns:p14="http://schemas.microsoft.com/office/powerpoint/2010/main" val="194898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000" dirty="0" smtClean="0"/>
              <a:t>תוכנה ליצירת הממשק בין הבקר ל </a:t>
            </a:r>
            <a:r>
              <a:rPr lang="en-US" sz="4000" dirty="0" smtClean="0"/>
              <a:t>IGG</a:t>
            </a:r>
            <a:r>
              <a:rPr lang="he-IL" sz="4000" dirty="0" smtClean="0"/>
              <a:t> – </a:t>
            </a:r>
            <a:r>
              <a:rPr lang="en-US" sz="4000" dirty="0" smtClean="0"/>
              <a:t>sIGG</a:t>
            </a:r>
            <a:endParaRPr lang="en-US" sz="4000" dirty="0"/>
          </a:p>
        </p:txBody>
      </p:sp>
      <p:sp>
        <p:nvSpPr>
          <p:cNvPr id="3" name="Content Placeholder 2"/>
          <p:cNvSpPr>
            <a:spLocks noGrp="1"/>
          </p:cNvSpPr>
          <p:nvPr>
            <p:ph idx="1"/>
          </p:nvPr>
        </p:nvSpPr>
        <p:spPr>
          <a:xfrm>
            <a:off x="1490134" y="2390776"/>
            <a:ext cx="8596668" cy="3880773"/>
          </a:xfrm>
        </p:spPr>
        <p:txBody>
          <a:bodyPr>
            <a:normAutofit/>
          </a:bodyPr>
          <a:lstStyle/>
          <a:p>
            <a:pPr algn="r" rtl="1">
              <a:buFont typeface="Wingdings" panose="05000000000000000000" pitchFamily="2" charset="2"/>
              <a:buChar char="§"/>
            </a:pPr>
            <a:r>
              <a:rPr lang="he-IL" sz="2000" dirty="0" smtClean="0"/>
              <a:t>שומרת קובץ העדפות של ה </a:t>
            </a:r>
            <a:r>
              <a:rPr lang="en-US" sz="2000" dirty="0" smtClean="0"/>
              <a:t>IGG</a:t>
            </a:r>
          </a:p>
          <a:p>
            <a:pPr algn="r" rtl="1">
              <a:buFont typeface="Wingdings" panose="05000000000000000000" pitchFamily="2" charset="2"/>
              <a:buChar char="§"/>
            </a:pPr>
            <a:endParaRPr lang="en-US" sz="2000" dirty="0" smtClean="0"/>
          </a:p>
          <a:p>
            <a:pPr algn="r" rtl="1">
              <a:buFont typeface="Wingdings" panose="05000000000000000000" pitchFamily="2" charset="2"/>
              <a:buChar char="§"/>
            </a:pPr>
            <a:endParaRPr lang="he-IL" sz="2000" dirty="0" smtClean="0"/>
          </a:p>
          <a:p>
            <a:pPr algn="r" rtl="1">
              <a:buFont typeface="Wingdings" panose="05000000000000000000" pitchFamily="2" charset="2"/>
              <a:buChar char="§"/>
            </a:pPr>
            <a:r>
              <a:rPr lang="he-IL" sz="2000" dirty="0" smtClean="0"/>
              <a:t>מפעילה את ממשק התקשורת דרך ה</a:t>
            </a:r>
            <a:r>
              <a:rPr lang="en-US" sz="2000" dirty="0" smtClean="0"/>
              <a:t>ETHERNET</a:t>
            </a:r>
            <a:r>
              <a:rPr lang="he-IL" sz="2000" dirty="0" smtClean="0"/>
              <a:t> על הבקר</a:t>
            </a:r>
            <a:endParaRPr lang="en-US" sz="2000" dirty="0" smtClean="0"/>
          </a:p>
          <a:p>
            <a:pPr algn="r" rtl="1">
              <a:buFont typeface="Wingdings" panose="05000000000000000000" pitchFamily="2" charset="2"/>
              <a:buChar char="§"/>
            </a:pPr>
            <a:endParaRPr lang="en-US" sz="2000" dirty="0" smtClean="0"/>
          </a:p>
          <a:p>
            <a:pPr algn="r" rtl="1">
              <a:buFont typeface="Wingdings" panose="05000000000000000000" pitchFamily="2" charset="2"/>
              <a:buChar char="§"/>
            </a:pPr>
            <a:endParaRPr lang="he-IL" sz="2000" dirty="0" smtClean="0"/>
          </a:p>
          <a:p>
            <a:pPr algn="r" rtl="1">
              <a:buFont typeface="Wingdings" panose="05000000000000000000" pitchFamily="2" charset="2"/>
              <a:buChar char="§"/>
            </a:pPr>
            <a:r>
              <a:rPr lang="he-IL" sz="2000" dirty="0" smtClean="0"/>
              <a:t>מורידה</a:t>
            </a:r>
            <a:r>
              <a:rPr lang="en-US" sz="2000" dirty="0" smtClean="0"/>
              <a:t> </a:t>
            </a:r>
            <a:r>
              <a:rPr lang="he-IL" sz="2000" dirty="0" smtClean="0"/>
              <a:t>לבקר את הקוד האחראי על מצב המוניטור </a:t>
            </a:r>
            <a:r>
              <a:rPr lang="en-US" sz="2000" dirty="0" smtClean="0"/>
              <a:t/>
            </a:r>
            <a:br>
              <a:rPr lang="en-US" sz="2000" dirty="0" smtClean="0"/>
            </a:br>
            <a:r>
              <a:rPr lang="he-IL" sz="2000" dirty="0" smtClean="0"/>
              <a:t>		של הבקר ב </a:t>
            </a:r>
            <a:r>
              <a:rPr lang="en-US" sz="2000" dirty="0" smtClean="0"/>
              <a:t>IGG</a:t>
            </a:r>
            <a:endParaRPr lang="en-US" sz="2000" dirty="0"/>
          </a:p>
        </p:txBody>
      </p:sp>
      <p:pic>
        <p:nvPicPr>
          <p:cNvPr id="5" name="Picture 4"/>
          <p:cNvPicPr>
            <a:picLocks noChangeAspect="1"/>
          </p:cNvPicPr>
          <p:nvPr/>
        </p:nvPicPr>
        <p:blipFill>
          <a:blip r:embed="rId3"/>
          <a:stretch>
            <a:fillRect/>
          </a:stretch>
        </p:blipFill>
        <p:spPr>
          <a:xfrm>
            <a:off x="0" y="1930400"/>
            <a:ext cx="3486150" cy="3990975"/>
          </a:xfrm>
          <a:prstGeom prst="rect">
            <a:avLst/>
          </a:prstGeom>
        </p:spPr>
      </p:pic>
    </p:spTree>
    <p:extLst>
      <p:ext uri="{BB962C8B-B14F-4D97-AF65-F5344CB8AC3E}">
        <p14:creationId xmlns:p14="http://schemas.microsoft.com/office/powerpoint/2010/main" val="2564446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he-IL" sz="4400" dirty="0" smtClean="0"/>
              <a:t>סיכום</a:t>
            </a:r>
            <a:endParaRPr lang="en-US" sz="4400" dirty="0"/>
          </a:p>
        </p:txBody>
      </p:sp>
      <p:sp>
        <p:nvSpPr>
          <p:cNvPr id="3" name="Content Placeholder 2"/>
          <p:cNvSpPr>
            <a:spLocks noGrp="1"/>
          </p:cNvSpPr>
          <p:nvPr>
            <p:ph idx="1"/>
          </p:nvPr>
        </p:nvSpPr>
        <p:spPr/>
        <p:txBody>
          <a:bodyPr>
            <a:normAutofit/>
          </a:bodyPr>
          <a:lstStyle/>
          <a:p>
            <a:pPr algn="r" rtl="1">
              <a:buFont typeface="Wingdings" panose="05000000000000000000" pitchFamily="2" charset="2"/>
              <a:buChar char="§"/>
            </a:pPr>
            <a:r>
              <a:rPr lang="he-IL" dirty="0" smtClean="0"/>
              <a:t>בקר ה </a:t>
            </a:r>
            <a:r>
              <a:rPr lang="en-US" dirty="0" smtClean="0"/>
              <a:t>Intel® Galileo</a:t>
            </a:r>
            <a:r>
              <a:rPr lang="he-IL" dirty="0" smtClean="0"/>
              <a:t> אופיין ונמדדו קצבי פליטת אותות ומדידת אותות</a:t>
            </a:r>
          </a:p>
          <a:p>
            <a:pPr algn="r" rtl="1">
              <a:buFont typeface="Wingdings" panose="05000000000000000000" pitchFamily="2" charset="2"/>
              <a:buChar char="§"/>
            </a:pPr>
            <a:endParaRPr lang="he-IL" dirty="0"/>
          </a:p>
          <a:p>
            <a:pPr algn="r" rtl="1">
              <a:buFont typeface="Wingdings" panose="05000000000000000000" pitchFamily="2" charset="2"/>
              <a:buChar char="§"/>
            </a:pPr>
            <a:r>
              <a:rPr lang="he-IL" dirty="0" smtClean="0"/>
              <a:t>הבקר מתאים לעבודה עם אותות אנלוגיים בסקאלת זמן של יותר ממילישנייה</a:t>
            </a:r>
          </a:p>
          <a:p>
            <a:pPr algn="r" rtl="1">
              <a:buFont typeface="Wingdings" panose="05000000000000000000" pitchFamily="2" charset="2"/>
              <a:buChar char="§"/>
            </a:pPr>
            <a:endParaRPr lang="he-IL" dirty="0" smtClean="0"/>
          </a:p>
          <a:p>
            <a:pPr algn="r" rtl="1">
              <a:buFont typeface="Wingdings" panose="05000000000000000000" pitchFamily="2" charset="2"/>
              <a:buChar char="§"/>
            </a:pPr>
            <a:r>
              <a:rPr lang="he-IL" dirty="0" smtClean="0"/>
              <a:t>נבנה ממשק משתמש שמאפשר עבודה פשוטה עם הבקר והצגה גרפית של הפלט, ללא צורך בידע מעמיק בתכנות.</a:t>
            </a:r>
          </a:p>
          <a:p>
            <a:pPr algn="r" rtl="1">
              <a:buFont typeface="Wingdings" panose="05000000000000000000" pitchFamily="2" charset="2"/>
              <a:buChar char="§"/>
            </a:pPr>
            <a:endParaRPr lang="he-IL" dirty="0" smtClean="0"/>
          </a:p>
          <a:p>
            <a:pPr algn="r" rtl="1">
              <a:buFont typeface="Wingdings" panose="05000000000000000000" pitchFamily="2" charset="2"/>
              <a:buChar char="§"/>
            </a:pPr>
            <a:r>
              <a:rPr lang="he-IL" dirty="0" smtClean="0"/>
              <a:t>נבנתה תוכנה קטנה יותר להכנת התשתית לתוכנה הראשית.</a:t>
            </a:r>
            <a:endParaRPr lang="he-IL" dirty="0" smtClean="0">
              <a:solidFill>
                <a:srgbClr val="FF0000"/>
              </a:solidFill>
            </a:endParaRPr>
          </a:p>
          <a:p>
            <a:pPr algn="r" rtl="1">
              <a:buFont typeface="Wingdings" panose="05000000000000000000" pitchFamily="2" charset="2"/>
              <a:buChar char="§"/>
            </a:pPr>
            <a:endParaRPr lang="he-IL" dirty="0" smtClean="0">
              <a:solidFill>
                <a:schemeClr val="tx1"/>
              </a:solidFill>
            </a:endParaRPr>
          </a:p>
          <a:p>
            <a:pPr algn="r" rtl="1">
              <a:buFont typeface="Wingdings" panose="05000000000000000000" pitchFamily="2" charset="2"/>
              <a:buChar char="§"/>
            </a:pPr>
            <a:endParaRPr lang="he-IL" dirty="0">
              <a:solidFill>
                <a:srgbClr val="FF0000"/>
              </a:solidFill>
            </a:endParaRPr>
          </a:p>
        </p:txBody>
      </p:sp>
    </p:spTree>
    <p:extLst>
      <p:ext uri="{BB962C8B-B14F-4D97-AF65-F5344CB8AC3E}">
        <p14:creationId xmlns:p14="http://schemas.microsoft.com/office/powerpoint/2010/main" val="3270138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938</TotalTime>
  <Words>1204</Words>
  <Application>Microsoft Office PowerPoint</Application>
  <PresentationFormat>Widescreen</PresentationFormat>
  <Paragraphs>130</Paragraphs>
  <Slides>8</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6" baseType="lpstr">
      <vt:lpstr>Arial</vt:lpstr>
      <vt:lpstr>Calibri</vt:lpstr>
      <vt:lpstr>Gisha</vt:lpstr>
      <vt:lpstr>Trebuchet MS</vt:lpstr>
      <vt:lpstr>Wingdings</vt:lpstr>
      <vt:lpstr>Wingdings 3</vt:lpstr>
      <vt:lpstr>Facet</vt:lpstr>
      <vt:lpstr>Equation</vt:lpstr>
      <vt:lpstr>אפיון ה Intel® Galileo  ובניית תוכנת ממשק </vt:lpstr>
      <vt:lpstr>מה במצגת?</vt:lpstr>
      <vt:lpstr>מטרות הפרויקט</vt:lpstr>
      <vt:lpstr>בקר ה Intel® Galileo</vt:lpstr>
      <vt:lpstr>מדידת קצב פליטת אותות ומדידת אותות</vt:lpstr>
      <vt:lpstr>ממשק משתמש לעבודה עם הבקר - IGG</vt:lpstr>
      <vt:lpstr>תוכנה ליצירת הממשק בין הבקר ל IGG – sIGG</vt:lpstr>
      <vt:lpstr>סיכום</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aizenshtadt@gmail.com</dc:creator>
  <cp:lastModifiedBy>aizenshtadt@gmail.com</cp:lastModifiedBy>
  <cp:revision>38</cp:revision>
  <dcterms:created xsi:type="dcterms:W3CDTF">2015-09-08T16:23:38Z</dcterms:created>
  <dcterms:modified xsi:type="dcterms:W3CDTF">2015-09-15T10:30:53Z</dcterms:modified>
</cp:coreProperties>
</file>